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63" r:id="rId4"/>
    <p:sldId id="258" r:id="rId5"/>
    <p:sldId id="265" r:id="rId6"/>
    <p:sldId id="271" r:id="rId7"/>
    <p:sldId id="266" r:id="rId8"/>
    <p:sldId id="301" r:id="rId9"/>
    <p:sldId id="300" r:id="rId10"/>
    <p:sldId id="275" r:id="rId11"/>
    <p:sldId id="278" r:id="rId12"/>
    <p:sldId id="274" r:id="rId13"/>
    <p:sldId id="276" r:id="rId14"/>
    <p:sldId id="279" r:id="rId15"/>
    <p:sldId id="277" r:id="rId16"/>
    <p:sldId id="280" r:id="rId17"/>
    <p:sldId id="282" r:id="rId18"/>
    <p:sldId id="304" r:id="rId19"/>
    <p:sldId id="281" r:id="rId20"/>
    <p:sldId id="302" r:id="rId21"/>
    <p:sldId id="303" r:id="rId22"/>
    <p:sldId id="284" r:id="rId23"/>
    <p:sldId id="285" r:id="rId24"/>
    <p:sldId id="286" r:id="rId25"/>
    <p:sldId id="288" r:id="rId26"/>
    <p:sldId id="289" r:id="rId27"/>
    <p:sldId id="292" r:id="rId28"/>
    <p:sldId id="273" r:id="rId29"/>
    <p:sldId id="270" r:id="rId30"/>
    <p:sldId id="283" r:id="rId31"/>
    <p:sldId id="305" r:id="rId32"/>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AF344-48CF-4FAB-9D06-CB5928D62CCB}" type="datetimeFigureOut">
              <a:rPr lang="th-TH" smtClean="0"/>
              <a:t>28/03/60</a:t>
            </a:fld>
            <a:endParaRPr lang="th-TH"/>
          </a:p>
        </p:txBody>
      </p:sp>
      <p:sp>
        <p:nvSpPr>
          <p:cNvPr id="4" name="ตัวแทน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6" name="ตัวแทน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F64A88-67A8-4972-826C-5729CC0FF08C}" type="slidenum">
              <a:rPr lang="th-TH" smtClean="0"/>
              <a:t>‹#›</a:t>
            </a:fld>
            <a:endParaRPr lang="th-TH"/>
          </a:p>
        </p:txBody>
      </p:sp>
    </p:spTree>
    <p:extLst>
      <p:ext uri="{BB962C8B-B14F-4D97-AF65-F5344CB8AC3E}">
        <p14:creationId xmlns:p14="http://schemas.microsoft.com/office/powerpoint/2010/main" val="1286549714"/>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th-TH"/>
          </a:p>
        </p:txBody>
      </p:sp>
      <p:sp>
        <p:nvSpPr>
          <p:cNvPr id="4" name="ตัวแทนวันที่ 3"/>
          <p:cNvSpPr>
            <a:spLocks noGrp="1"/>
          </p:cNvSpPr>
          <p:nvPr>
            <p:ph type="dt" sz="half" idx="10"/>
          </p:nvPr>
        </p:nvSpPr>
        <p:spPr/>
        <p:txBody>
          <a:bodyPr/>
          <a:lstStyle/>
          <a:p>
            <a:fld id="{FC84F80F-2A4C-410B-8886-211105952B6C}" type="datetimeFigureOut">
              <a:rPr lang="th-TH" smtClean="0"/>
              <a:t>28/03/60</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67E5BC3B-1743-42D6-B7FB-E2F09619540A}" type="slidenum">
              <a:rPr lang="th-TH" smtClean="0"/>
              <a:t>‹#›</a:t>
            </a:fld>
            <a:endParaRPr lang="th-TH"/>
          </a:p>
        </p:txBody>
      </p:sp>
    </p:spTree>
    <p:extLst>
      <p:ext uri="{BB962C8B-B14F-4D97-AF65-F5344CB8AC3E}">
        <p14:creationId xmlns:p14="http://schemas.microsoft.com/office/powerpoint/2010/main" val="1062541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FC84F80F-2A4C-410B-8886-211105952B6C}" type="datetimeFigureOut">
              <a:rPr lang="th-TH" smtClean="0"/>
              <a:t>28/03/60</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67E5BC3B-1743-42D6-B7FB-E2F09619540A}" type="slidenum">
              <a:rPr lang="th-TH" smtClean="0"/>
              <a:t>‹#›</a:t>
            </a:fld>
            <a:endParaRPr lang="th-TH"/>
          </a:p>
        </p:txBody>
      </p:sp>
    </p:spTree>
    <p:extLst>
      <p:ext uri="{BB962C8B-B14F-4D97-AF65-F5344CB8AC3E}">
        <p14:creationId xmlns:p14="http://schemas.microsoft.com/office/powerpoint/2010/main" val="255690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th-TH"/>
          </a:p>
        </p:txBody>
      </p:sp>
      <p:sp>
        <p:nvSpPr>
          <p:cNvPr id="3" name="ตัวแทน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FC84F80F-2A4C-410B-8886-211105952B6C}" type="datetimeFigureOut">
              <a:rPr lang="th-TH" smtClean="0"/>
              <a:t>28/03/60</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67E5BC3B-1743-42D6-B7FB-E2F09619540A}" type="slidenum">
              <a:rPr lang="th-TH" smtClean="0"/>
              <a:t>‹#›</a:t>
            </a:fld>
            <a:endParaRPr lang="th-TH"/>
          </a:p>
        </p:txBody>
      </p:sp>
    </p:spTree>
    <p:extLst>
      <p:ext uri="{BB962C8B-B14F-4D97-AF65-F5344CB8AC3E}">
        <p14:creationId xmlns:p14="http://schemas.microsoft.com/office/powerpoint/2010/main" val="208028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10"/>
          </p:nvPr>
        </p:nvSpPr>
        <p:spPr/>
        <p:txBody>
          <a:bodyPr/>
          <a:lstStyle/>
          <a:p>
            <a:fld id="{FC84F80F-2A4C-410B-8886-211105952B6C}" type="datetimeFigureOut">
              <a:rPr lang="th-TH" smtClean="0"/>
              <a:t>28/03/60</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67E5BC3B-1743-42D6-B7FB-E2F09619540A}" type="slidenum">
              <a:rPr lang="th-TH" smtClean="0"/>
              <a:t>‹#›</a:t>
            </a:fld>
            <a:endParaRPr lang="th-TH"/>
          </a:p>
        </p:txBody>
      </p:sp>
    </p:spTree>
    <p:extLst>
      <p:ext uri="{BB962C8B-B14F-4D97-AF65-F5344CB8AC3E}">
        <p14:creationId xmlns:p14="http://schemas.microsoft.com/office/powerpoint/2010/main" val="2613714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แทนวันที่ 3"/>
          <p:cNvSpPr>
            <a:spLocks noGrp="1"/>
          </p:cNvSpPr>
          <p:nvPr>
            <p:ph type="dt" sz="half" idx="10"/>
          </p:nvPr>
        </p:nvSpPr>
        <p:spPr/>
        <p:txBody>
          <a:bodyPr/>
          <a:lstStyle/>
          <a:p>
            <a:fld id="{FC84F80F-2A4C-410B-8886-211105952B6C}" type="datetimeFigureOut">
              <a:rPr lang="th-TH" smtClean="0"/>
              <a:t>28/03/60</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ภาพนิ่ง 5"/>
          <p:cNvSpPr>
            <a:spLocks noGrp="1"/>
          </p:cNvSpPr>
          <p:nvPr>
            <p:ph type="sldNum" sz="quarter" idx="12"/>
          </p:nvPr>
        </p:nvSpPr>
        <p:spPr/>
        <p:txBody>
          <a:bodyPr/>
          <a:lstStyle/>
          <a:p>
            <a:fld id="{67E5BC3B-1743-42D6-B7FB-E2F09619540A}" type="slidenum">
              <a:rPr lang="th-TH" smtClean="0"/>
              <a:t>‹#›</a:t>
            </a:fld>
            <a:endParaRPr lang="th-TH"/>
          </a:p>
        </p:txBody>
      </p:sp>
    </p:spTree>
    <p:extLst>
      <p:ext uri="{BB962C8B-B14F-4D97-AF65-F5344CB8AC3E}">
        <p14:creationId xmlns:p14="http://schemas.microsoft.com/office/powerpoint/2010/main" val="116921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วันที่ 4"/>
          <p:cNvSpPr>
            <a:spLocks noGrp="1"/>
          </p:cNvSpPr>
          <p:nvPr>
            <p:ph type="dt" sz="half" idx="10"/>
          </p:nvPr>
        </p:nvSpPr>
        <p:spPr/>
        <p:txBody>
          <a:bodyPr/>
          <a:lstStyle/>
          <a:p>
            <a:fld id="{FC84F80F-2A4C-410B-8886-211105952B6C}" type="datetimeFigureOut">
              <a:rPr lang="th-TH" smtClean="0"/>
              <a:t>28/03/60</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67E5BC3B-1743-42D6-B7FB-E2F09619540A}" type="slidenum">
              <a:rPr lang="th-TH" smtClean="0"/>
              <a:t>‹#›</a:t>
            </a:fld>
            <a:endParaRPr lang="th-TH"/>
          </a:p>
        </p:txBody>
      </p:sp>
    </p:spTree>
    <p:extLst>
      <p:ext uri="{BB962C8B-B14F-4D97-AF65-F5344CB8AC3E}">
        <p14:creationId xmlns:p14="http://schemas.microsoft.com/office/powerpoint/2010/main" val="1200081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แทน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แทน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แทน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ตัวแทนวันที่ 6"/>
          <p:cNvSpPr>
            <a:spLocks noGrp="1"/>
          </p:cNvSpPr>
          <p:nvPr>
            <p:ph type="dt" sz="half" idx="10"/>
          </p:nvPr>
        </p:nvSpPr>
        <p:spPr/>
        <p:txBody>
          <a:bodyPr/>
          <a:lstStyle/>
          <a:p>
            <a:fld id="{FC84F80F-2A4C-410B-8886-211105952B6C}" type="datetimeFigureOut">
              <a:rPr lang="th-TH" smtClean="0"/>
              <a:t>28/03/60</a:t>
            </a:fld>
            <a:endParaRPr lang="th-TH"/>
          </a:p>
        </p:txBody>
      </p:sp>
      <p:sp>
        <p:nvSpPr>
          <p:cNvPr id="8" name="ตัวแทนท้ายกระดาษ 7"/>
          <p:cNvSpPr>
            <a:spLocks noGrp="1"/>
          </p:cNvSpPr>
          <p:nvPr>
            <p:ph type="ftr" sz="quarter" idx="11"/>
          </p:nvPr>
        </p:nvSpPr>
        <p:spPr/>
        <p:txBody>
          <a:bodyPr/>
          <a:lstStyle/>
          <a:p>
            <a:endParaRPr lang="th-TH"/>
          </a:p>
        </p:txBody>
      </p:sp>
      <p:sp>
        <p:nvSpPr>
          <p:cNvPr id="9" name="ตัวแทนหมายเลขภาพนิ่ง 8"/>
          <p:cNvSpPr>
            <a:spLocks noGrp="1"/>
          </p:cNvSpPr>
          <p:nvPr>
            <p:ph type="sldNum" sz="quarter" idx="12"/>
          </p:nvPr>
        </p:nvSpPr>
        <p:spPr/>
        <p:txBody>
          <a:bodyPr/>
          <a:lstStyle/>
          <a:p>
            <a:fld id="{67E5BC3B-1743-42D6-B7FB-E2F09619540A}" type="slidenum">
              <a:rPr lang="th-TH" smtClean="0"/>
              <a:t>‹#›</a:t>
            </a:fld>
            <a:endParaRPr lang="th-TH"/>
          </a:p>
        </p:txBody>
      </p:sp>
    </p:spTree>
    <p:extLst>
      <p:ext uri="{BB962C8B-B14F-4D97-AF65-F5344CB8AC3E}">
        <p14:creationId xmlns:p14="http://schemas.microsoft.com/office/powerpoint/2010/main" val="121444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แทนวันที่ 2"/>
          <p:cNvSpPr>
            <a:spLocks noGrp="1"/>
          </p:cNvSpPr>
          <p:nvPr>
            <p:ph type="dt" sz="half" idx="10"/>
          </p:nvPr>
        </p:nvSpPr>
        <p:spPr/>
        <p:txBody>
          <a:bodyPr/>
          <a:lstStyle/>
          <a:p>
            <a:fld id="{FC84F80F-2A4C-410B-8886-211105952B6C}" type="datetimeFigureOut">
              <a:rPr lang="th-TH" smtClean="0"/>
              <a:t>28/03/60</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ภาพนิ่ง 4"/>
          <p:cNvSpPr>
            <a:spLocks noGrp="1"/>
          </p:cNvSpPr>
          <p:nvPr>
            <p:ph type="sldNum" sz="quarter" idx="12"/>
          </p:nvPr>
        </p:nvSpPr>
        <p:spPr/>
        <p:txBody>
          <a:bodyPr/>
          <a:lstStyle/>
          <a:p>
            <a:fld id="{67E5BC3B-1743-42D6-B7FB-E2F09619540A}" type="slidenum">
              <a:rPr lang="th-TH" smtClean="0"/>
              <a:t>‹#›</a:t>
            </a:fld>
            <a:endParaRPr lang="th-TH"/>
          </a:p>
        </p:txBody>
      </p:sp>
    </p:spTree>
    <p:extLst>
      <p:ext uri="{BB962C8B-B14F-4D97-AF65-F5344CB8AC3E}">
        <p14:creationId xmlns:p14="http://schemas.microsoft.com/office/powerpoint/2010/main" val="119066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FC84F80F-2A4C-410B-8886-211105952B6C}" type="datetimeFigureOut">
              <a:rPr lang="th-TH" smtClean="0"/>
              <a:t>28/03/60</a:t>
            </a:fld>
            <a:endParaRPr lang="th-TH"/>
          </a:p>
        </p:txBody>
      </p:sp>
      <p:sp>
        <p:nvSpPr>
          <p:cNvPr id="3" name="ตัวแทนท้ายกระดาษ 2"/>
          <p:cNvSpPr>
            <a:spLocks noGrp="1"/>
          </p:cNvSpPr>
          <p:nvPr>
            <p:ph type="ftr" sz="quarter" idx="11"/>
          </p:nvPr>
        </p:nvSpPr>
        <p:spPr/>
        <p:txBody>
          <a:bodyPr/>
          <a:lstStyle/>
          <a:p>
            <a:endParaRPr lang="th-TH"/>
          </a:p>
        </p:txBody>
      </p:sp>
      <p:sp>
        <p:nvSpPr>
          <p:cNvPr id="4" name="ตัวแทนหมายเลขภาพนิ่ง 3"/>
          <p:cNvSpPr>
            <a:spLocks noGrp="1"/>
          </p:cNvSpPr>
          <p:nvPr>
            <p:ph type="sldNum" sz="quarter" idx="12"/>
          </p:nvPr>
        </p:nvSpPr>
        <p:spPr/>
        <p:txBody>
          <a:bodyPr/>
          <a:lstStyle/>
          <a:p>
            <a:fld id="{67E5BC3B-1743-42D6-B7FB-E2F09619540A}" type="slidenum">
              <a:rPr lang="th-TH" smtClean="0"/>
              <a:t>‹#›</a:t>
            </a:fld>
            <a:endParaRPr lang="th-TH"/>
          </a:p>
        </p:txBody>
      </p:sp>
    </p:spTree>
    <p:extLst>
      <p:ext uri="{BB962C8B-B14F-4D97-AF65-F5344CB8AC3E}">
        <p14:creationId xmlns:p14="http://schemas.microsoft.com/office/powerpoint/2010/main" val="22674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FC84F80F-2A4C-410B-8886-211105952B6C}" type="datetimeFigureOut">
              <a:rPr lang="th-TH" smtClean="0"/>
              <a:t>28/03/60</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67E5BC3B-1743-42D6-B7FB-E2F09619540A}" type="slidenum">
              <a:rPr lang="th-TH" smtClean="0"/>
              <a:t>‹#›</a:t>
            </a:fld>
            <a:endParaRPr lang="th-TH"/>
          </a:p>
        </p:txBody>
      </p:sp>
    </p:spTree>
    <p:extLst>
      <p:ext uri="{BB962C8B-B14F-4D97-AF65-F5344CB8AC3E}">
        <p14:creationId xmlns:p14="http://schemas.microsoft.com/office/powerpoint/2010/main" val="3754233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th-TH"/>
          </a:p>
        </p:txBody>
      </p:sp>
      <p:sp>
        <p:nvSpPr>
          <p:cNvPr id="3" name="ตัวแทน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p:txBody>
          <a:bodyPr/>
          <a:lstStyle/>
          <a:p>
            <a:fld id="{FC84F80F-2A4C-410B-8886-211105952B6C}" type="datetimeFigureOut">
              <a:rPr lang="th-TH" smtClean="0"/>
              <a:t>28/03/60</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ภาพนิ่ง 6"/>
          <p:cNvSpPr>
            <a:spLocks noGrp="1"/>
          </p:cNvSpPr>
          <p:nvPr>
            <p:ph type="sldNum" sz="quarter" idx="12"/>
          </p:nvPr>
        </p:nvSpPr>
        <p:spPr/>
        <p:txBody>
          <a:bodyPr/>
          <a:lstStyle/>
          <a:p>
            <a:fld id="{67E5BC3B-1743-42D6-B7FB-E2F09619540A}" type="slidenum">
              <a:rPr lang="th-TH" smtClean="0"/>
              <a:t>‹#›</a:t>
            </a:fld>
            <a:endParaRPr lang="th-TH"/>
          </a:p>
        </p:txBody>
      </p:sp>
    </p:spTree>
    <p:extLst>
      <p:ext uri="{BB962C8B-B14F-4D97-AF65-F5344CB8AC3E}">
        <p14:creationId xmlns:p14="http://schemas.microsoft.com/office/powerpoint/2010/main" val="156968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th-TH"/>
          </a:p>
        </p:txBody>
      </p:sp>
      <p:sp>
        <p:nvSpPr>
          <p:cNvPr id="3" name="ตัวแทนข้อความ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แทนวันที่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84F80F-2A4C-410B-8886-211105952B6C}" type="datetimeFigureOut">
              <a:rPr lang="th-TH" smtClean="0"/>
              <a:t>28/03/60</a:t>
            </a:fld>
            <a:endParaRPr lang="th-TH"/>
          </a:p>
        </p:txBody>
      </p:sp>
      <p:sp>
        <p:nvSpPr>
          <p:cNvPr id="5" name="ตัวแทนท้ายกระดา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5BC3B-1743-42D6-B7FB-E2F09619540A}" type="slidenum">
              <a:rPr lang="th-TH" smtClean="0"/>
              <a:t>‹#›</a:t>
            </a:fld>
            <a:endParaRPr lang="th-TH"/>
          </a:p>
        </p:txBody>
      </p:sp>
    </p:spTree>
    <p:extLst>
      <p:ext uri="{BB962C8B-B14F-4D97-AF65-F5344CB8AC3E}">
        <p14:creationId xmlns:p14="http://schemas.microsoft.com/office/powerpoint/2010/main" val="1636835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RwGc7-R1v0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troke.ahajournals.org/content/37/2/57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co.th/url?sa=i&amp;rct=j&amp;q=&amp;esrc=s&amp;source=images&amp;cd=&amp;cad=rja&amp;uact=8&amp;ved=0ahUKEwjag4HdpvjSAhUbTI8KHQrUCIoQjRwIBw&amp;url=https%3A%2F%2Fwww.ecollegefinder.org%2F2014%2F02%2F11%2Fcan-healthy-diet-help-get-better-grades%2F&amp;bvm=bv.150729734,d.c2I&amp;psig=AFQjCNEuJQ-61NrDbQoGGTd3og_FXLq6sQ&amp;ust=1490759678480998"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404664"/>
            <a:ext cx="7772400" cy="1470025"/>
          </a:xfrm>
        </p:spPr>
        <p:txBody>
          <a:bodyPr/>
          <a:lstStyle/>
          <a:p>
            <a:r>
              <a:rPr lang="en-US" dirty="0" smtClean="0"/>
              <a:t>Stroke prevention</a:t>
            </a:r>
            <a:endParaRPr lang="th-TH" dirty="0"/>
          </a:p>
        </p:txBody>
      </p:sp>
      <p:sp>
        <p:nvSpPr>
          <p:cNvPr id="3" name="ชื่อเรื่องรอง 2"/>
          <p:cNvSpPr>
            <a:spLocks noGrp="1"/>
          </p:cNvSpPr>
          <p:nvPr>
            <p:ph type="subTitle" idx="1"/>
          </p:nvPr>
        </p:nvSpPr>
        <p:spPr>
          <a:xfrm>
            <a:off x="2699792" y="4293096"/>
            <a:ext cx="6292280" cy="1345704"/>
          </a:xfrm>
        </p:spPr>
        <p:txBody>
          <a:bodyPr>
            <a:normAutofit/>
          </a:bodyPr>
          <a:lstStyle/>
          <a:p>
            <a:pPr algn="r"/>
            <a:r>
              <a:rPr lang="en-US" sz="2800" dirty="0" err="1" smtClean="0">
                <a:solidFill>
                  <a:schemeClr val="tx1"/>
                </a:solidFill>
              </a:rPr>
              <a:t>Arada</a:t>
            </a:r>
            <a:r>
              <a:rPr lang="en-US" sz="2800" dirty="0" smtClean="0">
                <a:solidFill>
                  <a:schemeClr val="tx1"/>
                </a:solidFill>
              </a:rPr>
              <a:t> </a:t>
            </a:r>
            <a:r>
              <a:rPr lang="en-US" sz="2800" dirty="0" err="1" smtClean="0">
                <a:solidFill>
                  <a:schemeClr val="tx1"/>
                </a:solidFill>
              </a:rPr>
              <a:t>Rojana-udomsart</a:t>
            </a:r>
            <a:r>
              <a:rPr lang="en-US" sz="2800" dirty="0" smtClean="0">
                <a:solidFill>
                  <a:schemeClr val="tx1"/>
                </a:solidFill>
              </a:rPr>
              <a:t>, M.D., Ph.D.</a:t>
            </a:r>
            <a:endParaRPr lang="th-TH" sz="2800" dirty="0">
              <a:solidFill>
                <a:schemeClr val="tx1"/>
              </a:solidFill>
            </a:endParaRPr>
          </a:p>
        </p:txBody>
      </p:sp>
      <p:pic>
        <p:nvPicPr>
          <p:cNvPr id="5122" name="Picture 2" descr="C:\Users\itcenter\Desktop\Arada\Flower for PPT\IMG_539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50639"/>
            <a:ext cx="3168352" cy="4224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06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smtClean="0"/>
              <a:t>Preventing stroke-- </a:t>
            </a:r>
            <a:r>
              <a:rPr lang="en-US" dirty="0" smtClean="0">
                <a:solidFill>
                  <a:srgbClr val="C00000"/>
                </a:solidFill>
              </a:rPr>
              <a:t>Primary Prevention </a:t>
            </a:r>
            <a:endParaRPr lang="th-TH" dirty="0">
              <a:solidFill>
                <a:srgbClr val="C00000"/>
              </a:solidFill>
            </a:endParaRPr>
          </a:p>
        </p:txBody>
      </p:sp>
      <p:sp>
        <p:nvSpPr>
          <p:cNvPr id="3" name="ตัวแทนเนื้อหา 2"/>
          <p:cNvSpPr>
            <a:spLocks noGrp="1"/>
          </p:cNvSpPr>
          <p:nvPr>
            <p:ph idx="1"/>
          </p:nvPr>
        </p:nvSpPr>
        <p:spPr/>
        <p:txBody>
          <a:bodyPr>
            <a:normAutofit fontScale="92500" lnSpcReduction="10000"/>
          </a:bodyPr>
          <a:lstStyle/>
          <a:p>
            <a:r>
              <a:rPr lang="en-US" dirty="0" smtClean="0"/>
              <a:t>Modifiable </a:t>
            </a:r>
            <a:r>
              <a:rPr lang="en-US" dirty="0"/>
              <a:t>risk factors include the </a:t>
            </a:r>
            <a:r>
              <a:rPr lang="en-US" dirty="0" smtClean="0"/>
              <a:t>following</a:t>
            </a:r>
            <a:endParaRPr lang="en-US" dirty="0"/>
          </a:p>
          <a:p>
            <a:pPr lvl="1"/>
            <a:r>
              <a:rPr lang="en-US" dirty="0" err="1" smtClean="0"/>
              <a:t>Athrosclerosis</a:t>
            </a:r>
            <a:endParaRPr lang="en-US" dirty="0" smtClean="0"/>
          </a:p>
          <a:p>
            <a:pPr lvl="2"/>
            <a:r>
              <a:rPr lang="en-US" dirty="0" smtClean="0"/>
              <a:t>Hypertension</a:t>
            </a:r>
            <a:endParaRPr lang="en-US" dirty="0"/>
          </a:p>
          <a:p>
            <a:pPr lvl="2"/>
            <a:r>
              <a:rPr lang="en-US" dirty="0" smtClean="0"/>
              <a:t>Cigarette </a:t>
            </a:r>
            <a:r>
              <a:rPr lang="en-US" dirty="0"/>
              <a:t>smoking</a:t>
            </a:r>
          </a:p>
          <a:p>
            <a:pPr lvl="2"/>
            <a:r>
              <a:rPr lang="en-US" dirty="0"/>
              <a:t>Diabetes</a:t>
            </a:r>
          </a:p>
          <a:p>
            <a:pPr lvl="2"/>
            <a:r>
              <a:rPr lang="en-US" dirty="0"/>
              <a:t>Dyslipidemia</a:t>
            </a:r>
          </a:p>
          <a:p>
            <a:pPr lvl="2"/>
            <a:r>
              <a:rPr lang="en-US" dirty="0" smtClean="0"/>
              <a:t>Diet and activity</a:t>
            </a:r>
          </a:p>
          <a:p>
            <a:pPr lvl="2"/>
            <a:r>
              <a:rPr lang="en-US" dirty="0" smtClean="0"/>
              <a:t>Weight and body fat</a:t>
            </a:r>
          </a:p>
          <a:p>
            <a:pPr lvl="1"/>
            <a:r>
              <a:rPr lang="en-US" dirty="0" smtClean="0"/>
              <a:t>Atrial </a:t>
            </a:r>
            <a:r>
              <a:rPr lang="en-US" dirty="0"/>
              <a:t>fibrillation</a:t>
            </a:r>
          </a:p>
          <a:p>
            <a:pPr lvl="1"/>
            <a:r>
              <a:rPr lang="en-US" dirty="0" smtClean="0"/>
              <a:t>Postmenopausal HRT</a:t>
            </a:r>
          </a:p>
          <a:p>
            <a:pPr lvl="1"/>
            <a:r>
              <a:rPr lang="en-US" dirty="0" smtClean="0"/>
              <a:t>Cocaine use </a:t>
            </a:r>
            <a:endParaRPr lang="en-US" dirty="0"/>
          </a:p>
          <a:p>
            <a:endParaRPr lang="th-TH" dirty="0"/>
          </a:p>
        </p:txBody>
      </p:sp>
    </p:spTree>
    <p:extLst>
      <p:ext uri="{BB962C8B-B14F-4D97-AF65-F5344CB8AC3E}">
        <p14:creationId xmlns:p14="http://schemas.microsoft.com/office/powerpoint/2010/main" val="3331086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t>Preventing stroke-- </a:t>
            </a:r>
            <a:r>
              <a:rPr lang="en-US" dirty="0">
                <a:solidFill>
                  <a:srgbClr val="C00000"/>
                </a:solidFill>
              </a:rPr>
              <a:t>Primary Prevention </a:t>
            </a:r>
            <a:endParaRPr lang="th-TH" dirty="0"/>
          </a:p>
        </p:txBody>
      </p:sp>
      <p:sp>
        <p:nvSpPr>
          <p:cNvPr id="3" name="ตัวแทนเนื้อหา 2"/>
          <p:cNvSpPr>
            <a:spLocks noGrp="1"/>
          </p:cNvSpPr>
          <p:nvPr>
            <p:ph idx="1"/>
          </p:nvPr>
        </p:nvSpPr>
        <p:spPr>
          <a:xfrm>
            <a:off x="323528" y="1600200"/>
            <a:ext cx="6408712" cy="4525963"/>
          </a:xfrm>
        </p:spPr>
        <p:txBody>
          <a:bodyPr>
            <a:normAutofit lnSpcReduction="10000"/>
          </a:bodyPr>
          <a:lstStyle/>
          <a:p>
            <a:pPr marL="342900" lvl="1" indent="-342900">
              <a:buFont typeface="Arial" panose="020B0604020202020204" pitchFamily="34" charset="0"/>
              <a:buChar char="•"/>
            </a:pPr>
            <a:r>
              <a:rPr lang="en-US" b="1" dirty="0"/>
              <a:t>Arthrosclerosis</a:t>
            </a:r>
          </a:p>
          <a:p>
            <a:pPr lvl="1"/>
            <a:r>
              <a:rPr lang="en-US" b="1" dirty="0" smtClean="0"/>
              <a:t>Lose </a:t>
            </a:r>
            <a:r>
              <a:rPr lang="en-US" b="1" dirty="0"/>
              <a:t>weight</a:t>
            </a:r>
          </a:p>
          <a:p>
            <a:pPr lvl="2"/>
            <a:r>
              <a:rPr lang="en-US" dirty="0" smtClean="0"/>
              <a:t>Obesity, </a:t>
            </a:r>
            <a:r>
              <a:rPr lang="en-US" dirty="0"/>
              <a:t>raises your odds of having a stroke. If you're overweight, losing as little as 10 pounds can have a real impact on your stroke risk.</a:t>
            </a:r>
          </a:p>
          <a:p>
            <a:pPr lvl="2"/>
            <a:r>
              <a:rPr lang="en-US" b="1" dirty="0"/>
              <a:t>Your goal:</a:t>
            </a:r>
            <a:r>
              <a:rPr lang="en-US" dirty="0"/>
              <a:t> Keep your body mass index (BMI) at 25 or less.</a:t>
            </a:r>
          </a:p>
          <a:p>
            <a:pPr lvl="2"/>
            <a:r>
              <a:rPr lang="en-US" b="1" dirty="0"/>
              <a:t>How to achieve it:</a:t>
            </a:r>
            <a:endParaRPr lang="en-US" dirty="0"/>
          </a:p>
          <a:p>
            <a:pPr lvl="3"/>
            <a:r>
              <a:rPr lang="en-US" dirty="0"/>
              <a:t>Try to eat no more than 1,500 to 2,000 calories a </a:t>
            </a:r>
            <a:r>
              <a:rPr lang="en-US" dirty="0" smtClean="0"/>
              <a:t>day</a:t>
            </a:r>
            <a:endParaRPr lang="en-US" dirty="0"/>
          </a:p>
          <a:p>
            <a:pPr lvl="3"/>
            <a:r>
              <a:rPr lang="en-US" dirty="0"/>
              <a:t>Increase the amount of exercise </a:t>
            </a:r>
          </a:p>
          <a:p>
            <a:endParaRPr lang="th-TH" dirty="0"/>
          </a:p>
        </p:txBody>
      </p:sp>
      <p:pic>
        <p:nvPicPr>
          <p:cNvPr id="1026" name="Picture 2" descr="ผลการค้นหารูปภาพสำหรับ arterial pla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645024"/>
            <a:ext cx="2066925" cy="220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137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smtClean="0"/>
              <a:t>Preventing stroke-- </a:t>
            </a:r>
            <a:r>
              <a:rPr lang="en-US" dirty="0" smtClean="0">
                <a:solidFill>
                  <a:srgbClr val="C00000"/>
                </a:solidFill>
              </a:rPr>
              <a:t>Primary Prevention </a:t>
            </a:r>
            <a:endParaRPr lang="th-TH" dirty="0"/>
          </a:p>
        </p:txBody>
      </p:sp>
      <p:sp>
        <p:nvSpPr>
          <p:cNvPr id="3" name="ตัวแทนเนื้อหา 2"/>
          <p:cNvSpPr>
            <a:spLocks noGrp="1"/>
          </p:cNvSpPr>
          <p:nvPr>
            <p:ph idx="1"/>
          </p:nvPr>
        </p:nvSpPr>
        <p:spPr>
          <a:xfrm>
            <a:off x="3275856" y="1600201"/>
            <a:ext cx="5544616" cy="4776961"/>
          </a:xfrm>
        </p:spPr>
        <p:txBody>
          <a:bodyPr>
            <a:normAutofit/>
          </a:bodyPr>
          <a:lstStyle/>
          <a:p>
            <a:pPr marL="342900" lvl="1" indent="-342900">
              <a:buFont typeface="Arial" panose="020B0604020202020204" pitchFamily="34" charset="0"/>
              <a:buChar char="•"/>
            </a:pPr>
            <a:r>
              <a:rPr lang="en-US" b="1" dirty="0" smtClean="0"/>
              <a:t>Arthrosclerosis</a:t>
            </a:r>
          </a:p>
          <a:p>
            <a:pPr lvl="1"/>
            <a:r>
              <a:rPr lang="en-US" b="1" dirty="0"/>
              <a:t>Diet</a:t>
            </a:r>
          </a:p>
          <a:p>
            <a:pPr lvl="2"/>
            <a:r>
              <a:rPr lang="en-US" dirty="0" smtClean="0"/>
              <a:t>Unhealthy </a:t>
            </a:r>
            <a:r>
              <a:rPr lang="en-US" dirty="0"/>
              <a:t>diet </a:t>
            </a:r>
            <a:r>
              <a:rPr lang="en-US" dirty="0" smtClean="0">
                <a:sym typeface="Wingdings" panose="05000000000000000000" pitchFamily="2" charset="2"/>
              </a:rPr>
              <a:t></a:t>
            </a:r>
            <a:r>
              <a:rPr lang="en-US" dirty="0" smtClean="0"/>
              <a:t> </a:t>
            </a:r>
            <a:r>
              <a:rPr lang="en-US" dirty="0"/>
              <a:t>an increase </a:t>
            </a:r>
            <a:r>
              <a:rPr lang="en-US" dirty="0" smtClean="0"/>
              <a:t>BP </a:t>
            </a:r>
            <a:r>
              <a:rPr lang="en-US" dirty="0"/>
              <a:t>and cholesterol levels.</a:t>
            </a:r>
          </a:p>
          <a:p>
            <a:pPr lvl="2"/>
            <a:r>
              <a:rPr lang="en-US" dirty="0" smtClean="0"/>
              <a:t>A</a:t>
            </a:r>
            <a:r>
              <a:rPr lang="en-US" dirty="0"/>
              <a:t> low-fat, high-</a:t>
            </a:r>
            <a:r>
              <a:rPr lang="en-US" dirty="0" err="1"/>
              <a:t>fibre</a:t>
            </a:r>
            <a:r>
              <a:rPr lang="en-US" dirty="0"/>
              <a:t> diet is usually </a:t>
            </a:r>
            <a:r>
              <a:rPr lang="en-US" dirty="0" smtClean="0"/>
              <a:t>recommended.</a:t>
            </a:r>
            <a:endParaRPr lang="en-US" dirty="0"/>
          </a:p>
          <a:p>
            <a:pPr lvl="3"/>
            <a:r>
              <a:rPr lang="en-US" dirty="0" smtClean="0"/>
              <a:t>4-5 </a:t>
            </a:r>
            <a:r>
              <a:rPr lang="en-US" dirty="0"/>
              <a:t>cups of fruits and vegetables every day, </a:t>
            </a:r>
            <a:r>
              <a:rPr lang="en-US" dirty="0" smtClean="0"/>
              <a:t>1 </a:t>
            </a:r>
            <a:r>
              <a:rPr lang="en-US" dirty="0"/>
              <a:t>serving of fish </a:t>
            </a:r>
            <a:r>
              <a:rPr lang="en-US" dirty="0" smtClean="0"/>
              <a:t>2-3 </a:t>
            </a:r>
            <a:r>
              <a:rPr lang="en-US" dirty="0"/>
              <a:t>times a week, and several daily servings of whole grains and low-fat dairy.</a:t>
            </a:r>
          </a:p>
          <a:p>
            <a:pPr lvl="2"/>
            <a:r>
              <a:rPr lang="en-US" dirty="0" smtClean="0"/>
              <a:t>Salt : no </a:t>
            </a:r>
            <a:r>
              <a:rPr lang="en-US" dirty="0"/>
              <a:t>more than </a:t>
            </a:r>
            <a:r>
              <a:rPr lang="en-US" dirty="0" smtClean="0"/>
              <a:t>0.5-1 tsp/day</a:t>
            </a:r>
          </a:p>
          <a:p>
            <a:pPr lvl="2"/>
            <a:endParaRPr lang="en-US" dirty="0"/>
          </a:p>
          <a:p>
            <a:endParaRPr lang="en-US" dirty="0"/>
          </a:p>
          <a:p>
            <a:endParaRPr lang="th-TH" dirty="0"/>
          </a:p>
        </p:txBody>
      </p:sp>
      <p:pic>
        <p:nvPicPr>
          <p:cNvPr id="8194" name="Picture 2" descr="ผลการค้นหารูปภาพสำหรับ healthy d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29" y="2492896"/>
            <a:ext cx="3981523"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562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t>Preventing stroke-- </a:t>
            </a:r>
            <a:r>
              <a:rPr lang="en-US" dirty="0">
                <a:solidFill>
                  <a:srgbClr val="C00000"/>
                </a:solidFill>
              </a:rPr>
              <a:t>Primary Prevention </a:t>
            </a:r>
            <a:endParaRPr lang="th-TH" dirty="0"/>
          </a:p>
        </p:txBody>
      </p:sp>
      <p:sp>
        <p:nvSpPr>
          <p:cNvPr id="3" name="ตัวแทนเนื้อหา 2"/>
          <p:cNvSpPr>
            <a:spLocks noGrp="1"/>
          </p:cNvSpPr>
          <p:nvPr>
            <p:ph idx="1"/>
          </p:nvPr>
        </p:nvSpPr>
        <p:spPr/>
        <p:txBody>
          <a:bodyPr>
            <a:normAutofit fontScale="85000" lnSpcReduction="20000"/>
          </a:bodyPr>
          <a:lstStyle/>
          <a:p>
            <a:pPr marL="342900" lvl="1" indent="-342900">
              <a:buFont typeface="Arial" panose="020B0604020202020204" pitchFamily="34" charset="0"/>
              <a:buChar char="•"/>
            </a:pPr>
            <a:r>
              <a:rPr lang="en-US" dirty="0" smtClean="0"/>
              <a:t> </a:t>
            </a:r>
            <a:r>
              <a:rPr lang="en-US" b="1" dirty="0" err="1" smtClean="0"/>
              <a:t>Athrerosclerosis</a:t>
            </a:r>
            <a:endParaRPr lang="en-US" b="1" dirty="0" smtClean="0"/>
          </a:p>
          <a:p>
            <a:pPr lvl="1"/>
            <a:r>
              <a:rPr lang="en-US" b="1" dirty="0" smtClean="0"/>
              <a:t>Exercise</a:t>
            </a:r>
            <a:endParaRPr lang="en-US" b="1" dirty="0"/>
          </a:p>
          <a:p>
            <a:pPr lvl="2"/>
            <a:r>
              <a:rPr lang="en-US" dirty="0"/>
              <a:t>Exercise contributes to losing weight and lowering </a:t>
            </a:r>
            <a:r>
              <a:rPr lang="en-US" dirty="0" smtClean="0"/>
              <a:t>BP, </a:t>
            </a:r>
            <a:r>
              <a:rPr lang="en-US" dirty="0"/>
              <a:t>but it also </a:t>
            </a:r>
            <a:r>
              <a:rPr lang="en-US" dirty="0" smtClean="0"/>
              <a:t>be </a:t>
            </a:r>
            <a:r>
              <a:rPr lang="en-US" dirty="0"/>
              <a:t>an independent stroke reducer</a:t>
            </a:r>
            <a:r>
              <a:rPr lang="en-US" dirty="0" smtClean="0"/>
              <a:t>.</a:t>
            </a:r>
          </a:p>
          <a:p>
            <a:pPr lvl="2"/>
            <a:r>
              <a:rPr lang="en-US" dirty="0" smtClean="0"/>
              <a:t>Physical </a:t>
            </a:r>
            <a:r>
              <a:rPr lang="en-US" dirty="0"/>
              <a:t>activity is </a:t>
            </a:r>
            <a:r>
              <a:rPr lang="en-US" dirty="0" smtClean="0"/>
              <a:t>associated  with </a:t>
            </a:r>
            <a:r>
              <a:rPr lang="en-US" dirty="0"/>
              <a:t>a reduction in the risk of stroke </a:t>
            </a:r>
          </a:p>
          <a:p>
            <a:pPr lvl="2"/>
            <a:r>
              <a:rPr lang="en-US" dirty="0" smtClean="0"/>
              <a:t>Healthy </a:t>
            </a:r>
            <a:r>
              <a:rPr lang="en-US" dirty="0"/>
              <a:t>adults should perform at least moderate- </a:t>
            </a:r>
            <a:r>
              <a:rPr lang="en-US" dirty="0" smtClean="0"/>
              <a:t>to vigorous-intensity </a:t>
            </a:r>
            <a:r>
              <a:rPr lang="en-US" dirty="0"/>
              <a:t>aerobic physical activity at least </a:t>
            </a:r>
            <a:r>
              <a:rPr lang="en-US" dirty="0" smtClean="0"/>
              <a:t>40 min/d </a:t>
            </a:r>
            <a:r>
              <a:rPr lang="en-US" dirty="0"/>
              <a:t>3 to 4 </a:t>
            </a:r>
            <a:r>
              <a:rPr lang="en-US" dirty="0" smtClean="0"/>
              <a:t>d/wk. (Exercise </a:t>
            </a:r>
            <a:r>
              <a:rPr lang="en-US" dirty="0"/>
              <a:t>at a moderate intensity at least </a:t>
            </a:r>
            <a:r>
              <a:rPr lang="en-US" dirty="0" smtClean="0"/>
              <a:t>5 </a:t>
            </a:r>
            <a:r>
              <a:rPr lang="en-US" dirty="0"/>
              <a:t>days a </a:t>
            </a:r>
            <a:r>
              <a:rPr lang="en-US" dirty="0" smtClean="0"/>
              <a:t>week).</a:t>
            </a:r>
            <a:endParaRPr lang="en-US" dirty="0"/>
          </a:p>
          <a:p>
            <a:pPr lvl="2"/>
            <a:r>
              <a:rPr lang="en-US" dirty="0"/>
              <a:t>How to achieve it:</a:t>
            </a:r>
          </a:p>
          <a:p>
            <a:pPr lvl="3"/>
            <a:r>
              <a:rPr lang="en-US" dirty="0"/>
              <a:t>Take a walk around your neighborhood </a:t>
            </a:r>
            <a:r>
              <a:rPr lang="en-US" dirty="0" smtClean="0"/>
              <a:t>.</a:t>
            </a:r>
            <a:endParaRPr lang="en-US" dirty="0"/>
          </a:p>
          <a:p>
            <a:pPr lvl="3"/>
            <a:r>
              <a:rPr lang="en-US" dirty="0"/>
              <a:t>Start a fitness club with friends.</a:t>
            </a:r>
          </a:p>
          <a:p>
            <a:pPr lvl="3"/>
            <a:r>
              <a:rPr lang="en-US" dirty="0" smtClean="0"/>
              <a:t>Exercise reaching the </a:t>
            </a:r>
            <a:r>
              <a:rPr lang="en-US" dirty="0"/>
              <a:t>level </a:t>
            </a:r>
            <a:r>
              <a:rPr lang="en-US" dirty="0" smtClean="0"/>
              <a:t>that you're </a:t>
            </a:r>
            <a:r>
              <a:rPr lang="en-US" dirty="0"/>
              <a:t>breathing hard, but you can still talk.</a:t>
            </a:r>
          </a:p>
          <a:p>
            <a:pPr lvl="3"/>
            <a:r>
              <a:rPr lang="en-US" dirty="0"/>
              <a:t>Take the stairs instead of an elevator when you can.</a:t>
            </a:r>
          </a:p>
          <a:p>
            <a:pPr lvl="3"/>
            <a:r>
              <a:rPr lang="en-US" dirty="0">
                <a:solidFill>
                  <a:srgbClr val="0070C0"/>
                </a:solidFill>
              </a:rPr>
              <a:t>If you don't have 30 consecutive minutes to exercise, break it up into 10- to 15-minute sessions a few times each day.</a:t>
            </a:r>
          </a:p>
          <a:p>
            <a:endParaRPr lang="th-TH" dirty="0"/>
          </a:p>
        </p:txBody>
      </p:sp>
    </p:spTree>
    <p:extLst>
      <p:ext uri="{BB962C8B-B14F-4D97-AF65-F5344CB8AC3E}">
        <p14:creationId xmlns:p14="http://schemas.microsoft.com/office/powerpoint/2010/main" val="2348155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t>Preventing stroke-- </a:t>
            </a:r>
            <a:r>
              <a:rPr lang="en-US" dirty="0">
                <a:solidFill>
                  <a:srgbClr val="C00000"/>
                </a:solidFill>
              </a:rPr>
              <a:t>Primary Prevention </a:t>
            </a:r>
            <a:endParaRPr lang="th-TH" dirty="0"/>
          </a:p>
        </p:txBody>
      </p:sp>
      <p:sp>
        <p:nvSpPr>
          <p:cNvPr id="3" name="ตัวแทนเนื้อหา 2"/>
          <p:cNvSpPr>
            <a:spLocks noGrp="1"/>
          </p:cNvSpPr>
          <p:nvPr>
            <p:ph idx="1"/>
          </p:nvPr>
        </p:nvSpPr>
        <p:spPr/>
        <p:txBody>
          <a:bodyPr>
            <a:normAutofit/>
          </a:bodyPr>
          <a:lstStyle/>
          <a:p>
            <a:pPr marL="342900" lvl="1" indent="-342900">
              <a:buFont typeface="Arial" panose="020B0604020202020204" pitchFamily="34" charset="0"/>
              <a:buChar char="•"/>
            </a:pPr>
            <a:r>
              <a:rPr lang="en-US" b="1" dirty="0"/>
              <a:t>Arthrosclerosis</a:t>
            </a:r>
          </a:p>
          <a:p>
            <a:pPr lvl="1"/>
            <a:r>
              <a:rPr lang="en-US" b="1" dirty="0" smtClean="0"/>
              <a:t>Quit </a:t>
            </a:r>
            <a:r>
              <a:rPr lang="en-US" b="1" dirty="0"/>
              <a:t>smoking</a:t>
            </a:r>
          </a:p>
          <a:p>
            <a:pPr lvl="2"/>
            <a:r>
              <a:rPr lang="en-US" dirty="0"/>
              <a:t>Smoking </a:t>
            </a:r>
            <a:r>
              <a:rPr lang="en-US" dirty="0" smtClean="0"/>
              <a:t>thickens </a:t>
            </a:r>
            <a:r>
              <a:rPr lang="en-US" dirty="0"/>
              <a:t>your blood, and </a:t>
            </a:r>
            <a:r>
              <a:rPr lang="en-US" dirty="0" smtClean="0"/>
              <a:t>increases </a:t>
            </a:r>
            <a:r>
              <a:rPr lang="en-US" dirty="0"/>
              <a:t>the amount of plaque buildup in the arteries. </a:t>
            </a:r>
          </a:p>
          <a:p>
            <a:pPr lvl="2"/>
            <a:r>
              <a:rPr lang="en-US" dirty="0"/>
              <a:t>Don't give up. Most smokers need several tries to quit. </a:t>
            </a:r>
            <a:endParaRPr lang="en-US" dirty="0" smtClean="0"/>
          </a:p>
          <a:p>
            <a:pPr lvl="2"/>
            <a:r>
              <a:rPr lang="en-US" dirty="0" smtClean="0"/>
              <a:t>Use </a:t>
            </a:r>
            <a:r>
              <a:rPr lang="en-US" dirty="0"/>
              <a:t>quit-smoking aids, such as nicotine pills or patches, counseling, or medicine.</a:t>
            </a:r>
          </a:p>
          <a:p>
            <a:endParaRPr lang="th-TH" dirty="0"/>
          </a:p>
        </p:txBody>
      </p:sp>
      <p:pic>
        <p:nvPicPr>
          <p:cNvPr id="2050" name="Picture 2" descr="ผลการค้นหารูปภาพสำหรับ arterial pla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365104"/>
            <a:ext cx="1573630" cy="1925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79721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t>Preventing stroke-- </a:t>
            </a:r>
            <a:r>
              <a:rPr lang="en-US" dirty="0">
                <a:solidFill>
                  <a:srgbClr val="C00000"/>
                </a:solidFill>
              </a:rPr>
              <a:t>Primary Prevention </a:t>
            </a:r>
            <a:endParaRPr lang="th-TH" dirty="0"/>
          </a:p>
        </p:txBody>
      </p:sp>
      <p:sp>
        <p:nvSpPr>
          <p:cNvPr id="3" name="ตัวแทนเนื้อหา 2"/>
          <p:cNvSpPr>
            <a:spLocks noGrp="1"/>
          </p:cNvSpPr>
          <p:nvPr>
            <p:ph idx="1"/>
          </p:nvPr>
        </p:nvSpPr>
        <p:spPr/>
        <p:txBody>
          <a:bodyPr>
            <a:normAutofit/>
          </a:bodyPr>
          <a:lstStyle/>
          <a:p>
            <a:pPr marL="342900" lvl="1" indent="-342900">
              <a:buFont typeface="Arial" panose="020B0604020202020204" pitchFamily="34" charset="0"/>
              <a:buChar char="•"/>
            </a:pPr>
            <a:r>
              <a:rPr lang="en-US" b="1" dirty="0" err="1"/>
              <a:t>Athrerosclerosis</a:t>
            </a:r>
            <a:endParaRPr lang="en-US" b="1" dirty="0"/>
          </a:p>
          <a:p>
            <a:pPr lvl="1"/>
            <a:r>
              <a:rPr lang="en-US" b="1" dirty="0" smtClean="0"/>
              <a:t>Cut </a:t>
            </a:r>
            <a:r>
              <a:rPr lang="en-US" b="1" dirty="0"/>
              <a:t>down on alcohol</a:t>
            </a:r>
          </a:p>
          <a:p>
            <a:pPr lvl="2"/>
            <a:r>
              <a:rPr lang="en-US" dirty="0"/>
              <a:t>Excessive alcohol consumption </a:t>
            </a:r>
            <a:r>
              <a:rPr lang="en-US" dirty="0" smtClean="0"/>
              <a:t>lead </a:t>
            </a:r>
            <a:r>
              <a:rPr lang="en-US" dirty="0"/>
              <a:t>to high </a:t>
            </a:r>
            <a:r>
              <a:rPr lang="en-US" dirty="0" smtClean="0"/>
              <a:t>BP </a:t>
            </a:r>
            <a:r>
              <a:rPr lang="en-US" dirty="0"/>
              <a:t>and trigger </a:t>
            </a:r>
            <a:r>
              <a:rPr lang="en-US" dirty="0" smtClean="0"/>
              <a:t>atrial fibrillation.</a:t>
            </a:r>
            <a:endParaRPr lang="en-US" dirty="0"/>
          </a:p>
          <a:p>
            <a:pPr lvl="2"/>
            <a:r>
              <a:rPr lang="en-US" dirty="0" smtClean="0"/>
              <a:t>Alcoholic </a:t>
            </a:r>
            <a:r>
              <a:rPr lang="en-US" dirty="0"/>
              <a:t>drinks are high in calories, they also cause weight gain. </a:t>
            </a:r>
            <a:endParaRPr lang="en-US" dirty="0" smtClean="0"/>
          </a:p>
          <a:p>
            <a:pPr lvl="2"/>
            <a:r>
              <a:rPr lang="en-US" b="1" dirty="0" smtClean="0"/>
              <a:t>Drink </a:t>
            </a:r>
            <a:r>
              <a:rPr lang="en-US" b="1" dirty="0"/>
              <a:t>— in moderation</a:t>
            </a:r>
          </a:p>
          <a:p>
            <a:pPr lvl="3"/>
            <a:r>
              <a:rPr lang="en-US" dirty="0" smtClean="0"/>
              <a:t>Drinking </a:t>
            </a:r>
            <a:r>
              <a:rPr lang="en-US" dirty="0"/>
              <a:t>can make you less likely to have a stroke — up to a point. "Studies show that if you have about </a:t>
            </a:r>
            <a:r>
              <a:rPr lang="en-US" dirty="0" smtClean="0"/>
              <a:t>1 </a:t>
            </a:r>
            <a:r>
              <a:rPr lang="en-US" dirty="0"/>
              <a:t>drink per day, your risk may be lower," </a:t>
            </a:r>
            <a:r>
              <a:rPr lang="en-US" dirty="0" smtClean="0">
                <a:solidFill>
                  <a:srgbClr val="FF0000"/>
                </a:solidFill>
              </a:rPr>
              <a:t>BUT </a:t>
            </a:r>
            <a:r>
              <a:rPr lang="en-US" dirty="0"/>
              <a:t>"Once you start drinking more than </a:t>
            </a:r>
            <a:r>
              <a:rPr lang="en-US" dirty="0" smtClean="0"/>
              <a:t>2 </a:t>
            </a:r>
            <a:r>
              <a:rPr lang="en-US" dirty="0"/>
              <a:t>drinks per day, your risk goes up very sharply."</a:t>
            </a:r>
          </a:p>
          <a:p>
            <a:pPr lvl="2"/>
            <a:endParaRPr lang="en-US" dirty="0"/>
          </a:p>
        </p:txBody>
      </p:sp>
    </p:spTree>
    <p:extLst>
      <p:ext uri="{BB962C8B-B14F-4D97-AF65-F5344CB8AC3E}">
        <p14:creationId xmlns:p14="http://schemas.microsoft.com/office/powerpoint/2010/main" val="268822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t>Preventing stroke-- </a:t>
            </a:r>
            <a:r>
              <a:rPr lang="en-US" dirty="0">
                <a:solidFill>
                  <a:srgbClr val="C00000"/>
                </a:solidFill>
              </a:rPr>
              <a:t>Primary Prevention </a:t>
            </a:r>
            <a:endParaRPr lang="th-TH" dirty="0"/>
          </a:p>
        </p:txBody>
      </p:sp>
      <p:sp>
        <p:nvSpPr>
          <p:cNvPr id="3" name="ตัวแทนเนื้อหา 2"/>
          <p:cNvSpPr>
            <a:spLocks noGrp="1"/>
          </p:cNvSpPr>
          <p:nvPr>
            <p:ph idx="1"/>
          </p:nvPr>
        </p:nvSpPr>
        <p:spPr>
          <a:xfrm>
            <a:off x="457200" y="2071389"/>
            <a:ext cx="8229600" cy="4525963"/>
          </a:xfrm>
        </p:spPr>
        <p:txBody>
          <a:bodyPr>
            <a:normAutofit fontScale="62500" lnSpcReduction="20000"/>
          </a:bodyPr>
          <a:lstStyle/>
          <a:p>
            <a:pPr marL="342900" lvl="1" indent="-342900">
              <a:buFont typeface="Arial" panose="020B0604020202020204" pitchFamily="34" charset="0"/>
              <a:buChar char="•"/>
            </a:pPr>
            <a:r>
              <a:rPr lang="en-US" b="1" dirty="0"/>
              <a:t>Arthrosclerosis</a:t>
            </a:r>
          </a:p>
          <a:p>
            <a:pPr lvl="1"/>
            <a:r>
              <a:rPr lang="en-US" b="1" dirty="0" smtClean="0"/>
              <a:t>Lower </a:t>
            </a:r>
            <a:r>
              <a:rPr lang="en-US" b="1" dirty="0"/>
              <a:t>blood pressure</a:t>
            </a:r>
          </a:p>
          <a:p>
            <a:pPr lvl="2"/>
            <a:r>
              <a:rPr lang="en-US" dirty="0"/>
              <a:t>High </a:t>
            </a:r>
            <a:r>
              <a:rPr lang="en-US" dirty="0" smtClean="0"/>
              <a:t>BP  </a:t>
            </a:r>
            <a:r>
              <a:rPr lang="en-US" dirty="0" smtClean="0">
                <a:solidFill>
                  <a:srgbClr val="0070C0"/>
                </a:solidFill>
              </a:rPr>
              <a:t>doubling </a:t>
            </a:r>
            <a:r>
              <a:rPr lang="en-US" dirty="0">
                <a:solidFill>
                  <a:srgbClr val="0070C0"/>
                </a:solidFill>
              </a:rPr>
              <a:t>or even quadrupling </a:t>
            </a:r>
            <a:r>
              <a:rPr lang="en-US" dirty="0" smtClean="0">
                <a:solidFill>
                  <a:srgbClr val="0070C0"/>
                </a:solidFill>
              </a:rPr>
              <a:t> </a:t>
            </a:r>
            <a:r>
              <a:rPr lang="en-US" dirty="0" smtClean="0"/>
              <a:t>your </a:t>
            </a:r>
            <a:r>
              <a:rPr lang="en-US" dirty="0"/>
              <a:t>stroke risk if it is not controlled. "</a:t>
            </a:r>
            <a:r>
              <a:rPr lang="en-US" dirty="0">
                <a:solidFill>
                  <a:schemeClr val="accent2">
                    <a:lumMod val="75000"/>
                  </a:schemeClr>
                </a:solidFill>
              </a:rPr>
              <a:t>High </a:t>
            </a:r>
            <a:r>
              <a:rPr lang="en-US" dirty="0" smtClean="0">
                <a:solidFill>
                  <a:schemeClr val="accent2">
                    <a:lumMod val="75000"/>
                  </a:schemeClr>
                </a:solidFill>
              </a:rPr>
              <a:t>BP </a:t>
            </a:r>
            <a:r>
              <a:rPr lang="en-US" dirty="0">
                <a:solidFill>
                  <a:schemeClr val="accent2">
                    <a:lumMod val="75000"/>
                  </a:schemeClr>
                </a:solidFill>
              </a:rPr>
              <a:t>is the biggest contributor to the risk of stroke in both men and women," </a:t>
            </a:r>
            <a:endParaRPr lang="en-US" dirty="0" smtClean="0">
              <a:solidFill>
                <a:schemeClr val="accent2">
                  <a:lumMod val="75000"/>
                </a:schemeClr>
              </a:solidFill>
            </a:endParaRPr>
          </a:p>
          <a:p>
            <a:pPr lvl="2"/>
            <a:r>
              <a:rPr lang="en-US" dirty="0" smtClean="0"/>
              <a:t>Maintain </a:t>
            </a:r>
            <a:r>
              <a:rPr lang="en-US" dirty="0"/>
              <a:t>a </a:t>
            </a:r>
            <a:r>
              <a:rPr lang="en-US" dirty="0" smtClean="0"/>
              <a:t>BP </a:t>
            </a:r>
            <a:r>
              <a:rPr lang="en-US" dirty="0"/>
              <a:t>of less than </a:t>
            </a:r>
            <a:r>
              <a:rPr lang="en-US" dirty="0" smtClean="0"/>
              <a:t> 140/90mmHg (120/80 if high risk)</a:t>
            </a:r>
            <a:endParaRPr lang="en-US" dirty="0"/>
          </a:p>
          <a:p>
            <a:pPr lvl="2"/>
            <a:r>
              <a:rPr lang="en-US" dirty="0" smtClean="0"/>
              <a:t>Reduce </a:t>
            </a:r>
            <a:r>
              <a:rPr lang="en-US" dirty="0"/>
              <a:t>the </a:t>
            </a:r>
            <a:r>
              <a:rPr lang="en-US" dirty="0" smtClean="0"/>
              <a:t>salt, Avoid </a:t>
            </a:r>
            <a:r>
              <a:rPr lang="en-US" dirty="0"/>
              <a:t>high-cholesterol foods</a:t>
            </a:r>
            <a:r>
              <a:rPr lang="en-US" sz="2300" dirty="0"/>
              <a:t>, </a:t>
            </a:r>
            <a:r>
              <a:rPr lang="en-US" sz="2300" dirty="0" smtClean="0"/>
              <a:t>g</a:t>
            </a:r>
            <a:r>
              <a:rPr lang="en-US" dirty="0" smtClean="0"/>
              <a:t>et </a:t>
            </a:r>
            <a:r>
              <a:rPr lang="en-US" dirty="0"/>
              <a:t>more </a:t>
            </a:r>
            <a:r>
              <a:rPr lang="en-US" dirty="0" smtClean="0"/>
              <a:t>exercise.</a:t>
            </a:r>
          </a:p>
          <a:p>
            <a:pPr lvl="1"/>
            <a:r>
              <a:rPr lang="en-US" b="1" dirty="0"/>
              <a:t>Hypertension: Recommendations</a:t>
            </a:r>
          </a:p>
          <a:p>
            <a:pPr lvl="2"/>
            <a:r>
              <a:rPr lang="en-US" dirty="0"/>
              <a:t>1. Regular BP screening and appropriate treatment </a:t>
            </a:r>
            <a:r>
              <a:rPr lang="en-US" dirty="0" smtClean="0"/>
              <a:t>of patients </a:t>
            </a:r>
            <a:r>
              <a:rPr lang="en-US" dirty="0"/>
              <a:t>with </a:t>
            </a:r>
            <a:r>
              <a:rPr lang="en-US" dirty="0" smtClean="0"/>
              <a:t>HT, </a:t>
            </a:r>
            <a:r>
              <a:rPr lang="en-US" dirty="0"/>
              <a:t>including lifestyle </a:t>
            </a:r>
            <a:r>
              <a:rPr lang="en-US" dirty="0" smtClean="0"/>
              <a:t>modification and </a:t>
            </a:r>
            <a:r>
              <a:rPr lang="en-US" dirty="0"/>
              <a:t>pharmacological </a:t>
            </a:r>
            <a:r>
              <a:rPr lang="en-US" dirty="0" smtClean="0"/>
              <a:t>therapy.</a:t>
            </a:r>
            <a:endParaRPr lang="en-US" dirty="0"/>
          </a:p>
          <a:p>
            <a:pPr lvl="2"/>
            <a:r>
              <a:rPr lang="en-US" dirty="0"/>
              <a:t>2. Annual screening for high BP and </a:t>
            </a:r>
            <a:r>
              <a:rPr lang="en-US" dirty="0" smtClean="0"/>
              <a:t>health-promoting lifestyle </a:t>
            </a:r>
            <a:r>
              <a:rPr lang="en-US" dirty="0"/>
              <a:t>modification are recommended for </a:t>
            </a:r>
            <a:r>
              <a:rPr lang="en-US" dirty="0" smtClean="0"/>
              <a:t>patients with </a:t>
            </a:r>
            <a:r>
              <a:rPr lang="en-US" dirty="0"/>
              <a:t>prehypertension (SBP of 120 to 139 mm Hg </a:t>
            </a:r>
            <a:r>
              <a:rPr lang="en-US" dirty="0" smtClean="0"/>
              <a:t>or DBP </a:t>
            </a:r>
            <a:r>
              <a:rPr lang="en-US" dirty="0"/>
              <a:t>of 80 to 89 mm </a:t>
            </a:r>
            <a:r>
              <a:rPr lang="en-US" dirty="0" smtClean="0"/>
              <a:t>Hg).</a:t>
            </a:r>
            <a:endParaRPr lang="en-US" dirty="0"/>
          </a:p>
          <a:p>
            <a:pPr lvl="2"/>
            <a:r>
              <a:rPr lang="en-US" dirty="0"/>
              <a:t>3. Patients who have </a:t>
            </a:r>
            <a:r>
              <a:rPr lang="en-US" dirty="0" smtClean="0"/>
              <a:t>HT </a:t>
            </a:r>
            <a:r>
              <a:rPr lang="en-US" dirty="0"/>
              <a:t>should be </a:t>
            </a:r>
            <a:r>
              <a:rPr lang="en-US" dirty="0" smtClean="0"/>
              <a:t>treated with </a:t>
            </a:r>
            <a:r>
              <a:rPr lang="en-US" dirty="0"/>
              <a:t>antihypertensive drugs to a target BP of &lt;</a:t>
            </a:r>
            <a:r>
              <a:rPr lang="en-US" dirty="0" smtClean="0"/>
              <a:t>140/90 mm Hg.</a:t>
            </a:r>
            <a:endParaRPr lang="en-US" dirty="0"/>
          </a:p>
          <a:p>
            <a:pPr lvl="2"/>
            <a:r>
              <a:rPr lang="en-US" dirty="0"/>
              <a:t>4. Successful reduction of BP is more important </a:t>
            </a:r>
            <a:r>
              <a:rPr lang="en-US" dirty="0" smtClean="0"/>
              <a:t>in reducing </a:t>
            </a:r>
            <a:r>
              <a:rPr lang="en-US" dirty="0"/>
              <a:t>stroke risk than the choice of a </a:t>
            </a:r>
            <a:r>
              <a:rPr lang="en-US" dirty="0" smtClean="0"/>
              <a:t>specific agent</a:t>
            </a:r>
            <a:r>
              <a:rPr lang="en-US" dirty="0"/>
              <a:t>, and treatment should be individualized on </a:t>
            </a:r>
            <a:r>
              <a:rPr lang="en-US" dirty="0" smtClean="0"/>
              <a:t>the basis </a:t>
            </a:r>
            <a:r>
              <a:rPr lang="en-US" dirty="0"/>
              <a:t>of other patient characteristics and </a:t>
            </a:r>
            <a:r>
              <a:rPr lang="en-US" dirty="0" smtClean="0"/>
              <a:t>medication tolerance.</a:t>
            </a:r>
            <a:endParaRPr lang="en-US" dirty="0"/>
          </a:p>
          <a:p>
            <a:pPr lvl="2"/>
            <a:r>
              <a:rPr lang="en-US" dirty="0"/>
              <a:t>5. Self-measured BP monitoring is recommended </a:t>
            </a:r>
            <a:r>
              <a:rPr lang="en-US" dirty="0" smtClean="0"/>
              <a:t>to improve </a:t>
            </a:r>
            <a:r>
              <a:rPr lang="en-US" dirty="0"/>
              <a:t>BP </a:t>
            </a:r>
            <a:r>
              <a:rPr lang="en-US" dirty="0" smtClean="0"/>
              <a:t>control.</a:t>
            </a:r>
          </a:p>
          <a:p>
            <a:pPr lvl="1"/>
            <a:endParaRPr lang="en-US" dirty="0"/>
          </a:p>
          <a:p>
            <a:endParaRPr lang="th-TH" dirty="0"/>
          </a:p>
        </p:txBody>
      </p:sp>
      <p:pic>
        <p:nvPicPr>
          <p:cNvPr id="4098" name="Picture 2" descr="ผลการค้นหารูปภาพสำหรับ blood pres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196752"/>
            <a:ext cx="2016224" cy="1341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127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t>Preventing stroke-- </a:t>
            </a:r>
            <a:r>
              <a:rPr lang="en-US" dirty="0">
                <a:solidFill>
                  <a:srgbClr val="C00000"/>
                </a:solidFill>
              </a:rPr>
              <a:t>Primary Prevention </a:t>
            </a:r>
            <a:endParaRPr lang="th-TH" dirty="0"/>
          </a:p>
        </p:txBody>
      </p:sp>
      <p:sp>
        <p:nvSpPr>
          <p:cNvPr id="3" name="ตัวแทนเนื้อหา 2"/>
          <p:cNvSpPr>
            <a:spLocks noGrp="1"/>
          </p:cNvSpPr>
          <p:nvPr>
            <p:ph idx="1"/>
          </p:nvPr>
        </p:nvSpPr>
        <p:spPr>
          <a:xfrm>
            <a:off x="4355976" y="1600200"/>
            <a:ext cx="4330824" cy="4525963"/>
          </a:xfrm>
        </p:spPr>
        <p:txBody>
          <a:bodyPr>
            <a:normAutofit fontScale="55000" lnSpcReduction="20000"/>
          </a:bodyPr>
          <a:lstStyle/>
          <a:p>
            <a:r>
              <a:rPr lang="en-US" b="1" dirty="0" err="1" smtClean="0"/>
              <a:t>Artherosclerosis</a:t>
            </a:r>
            <a:endParaRPr lang="en-US" b="1" dirty="0" smtClean="0"/>
          </a:p>
          <a:p>
            <a:pPr lvl="1"/>
            <a:r>
              <a:rPr lang="en-US" b="1" dirty="0" smtClean="0"/>
              <a:t>Treat </a:t>
            </a:r>
            <a:r>
              <a:rPr lang="en-US" b="1" dirty="0"/>
              <a:t>diabetes</a:t>
            </a:r>
          </a:p>
          <a:p>
            <a:pPr lvl="2"/>
            <a:r>
              <a:rPr lang="en-US" dirty="0" smtClean="0"/>
              <a:t>High blood </a:t>
            </a:r>
            <a:r>
              <a:rPr lang="en-US" dirty="0"/>
              <a:t>sugar damages blood vessels over time, making clots more likely to form.</a:t>
            </a:r>
          </a:p>
          <a:p>
            <a:pPr lvl="2"/>
            <a:r>
              <a:rPr lang="en-US" dirty="0"/>
              <a:t>Use diet, exercise, and medicines.</a:t>
            </a:r>
          </a:p>
          <a:p>
            <a:pPr lvl="1"/>
            <a:r>
              <a:rPr lang="en-US" b="1" dirty="0" smtClean="0"/>
              <a:t>Recommendations</a:t>
            </a:r>
            <a:endParaRPr lang="en-US" b="1" dirty="0"/>
          </a:p>
          <a:p>
            <a:pPr lvl="2"/>
            <a:r>
              <a:rPr lang="en-US" dirty="0" smtClean="0"/>
              <a:t>Control </a:t>
            </a:r>
            <a:r>
              <a:rPr lang="en-US" dirty="0"/>
              <a:t>of BP in accordance with an AHA/ACC</a:t>
            </a:r>
            <a:r>
              <a:rPr lang="en-US" dirty="0" smtClean="0"/>
              <a:t>/ CDC </a:t>
            </a:r>
            <a:r>
              <a:rPr lang="en-US" dirty="0"/>
              <a:t>Advisory218 to a target of </a:t>
            </a:r>
            <a:r>
              <a:rPr lang="en-US" dirty="0">
                <a:solidFill>
                  <a:srgbClr val="FF0000"/>
                </a:solidFill>
              </a:rPr>
              <a:t>&lt;140/90 mm Hg </a:t>
            </a:r>
            <a:r>
              <a:rPr lang="en-US" dirty="0" smtClean="0"/>
              <a:t>in </a:t>
            </a:r>
            <a:r>
              <a:rPr lang="en-US" dirty="0"/>
              <a:t>patients with type 1 or type 2 </a:t>
            </a:r>
            <a:r>
              <a:rPr lang="en-US" dirty="0" smtClean="0"/>
              <a:t>diabetes mellitus</a:t>
            </a:r>
            <a:r>
              <a:rPr lang="en-US" dirty="0" smtClean="0"/>
              <a:t>.</a:t>
            </a:r>
          </a:p>
          <a:p>
            <a:pPr lvl="2"/>
            <a:r>
              <a:rPr lang="en-US" dirty="0" smtClean="0"/>
              <a:t>Another  </a:t>
            </a:r>
            <a:r>
              <a:rPr lang="en-US" dirty="0"/>
              <a:t>guidelines have emphasized the more rigorous control of BP  with lower targets of </a:t>
            </a:r>
            <a:r>
              <a:rPr lang="en-US" dirty="0">
                <a:solidFill>
                  <a:srgbClr val="FF0000"/>
                </a:solidFill>
              </a:rPr>
              <a:t>130/80</a:t>
            </a:r>
            <a:r>
              <a:rPr lang="en-US" dirty="0"/>
              <a:t> mm Hg. </a:t>
            </a:r>
            <a:endParaRPr lang="en-US" dirty="0"/>
          </a:p>
          <a:p>
            <a:pPr lvl="2"/>
            <a:r>
              <a:rPr lang="en-US" dirty="0" smtClean="0"/>
              <a:t>Treatment </a:t>
            </a:r>
            <a:r>
              <a:rPr lang="en-US" dirty="0"/>
              <a:t>of adults with diabetes mellitus with </a:t>
            </a:r>
            <a:r>
              <a:rPr lang="en-US" dirty="0" smtClean="0"/>
              <a:t>a </a:t>
            </a:r>
            <a:r>
              <a:rPr lang="en-US" dirty="0" smtClean="0">
                <a:solidFill>
                  <a:srgbClr val="FF0000"/>
                </a:solidFill>
              </a:rPr>
              <a:t>statin</a:t>
            </a:r>
            <a:r>
              <a:rPr lang="en-US" dirty="0">
                <a:solidFill>
                  <a:srgbClr val="FF0000"/>
                </a:solidFill>
              </a:rPr>
              <a:t>,</a:t>
            </a:r>
            <a:r>
              <a:rPr lang="en-US" dirty="0"/>
              <a:t> especially those with additional risk factors, </a:t>
            </a:r>
            <a:r>
              <a:rPr lang="en-US" dirty="0" smtClean="0"/>
              <a:t>is recommended </a:t>
            </a:r>
            <a:r>
              <a:rPr lang="en-US" dirty="0"/>
              <a:t>to lower the risk of first stroke </a:t>
            </a:r>
            <a:endParaRPr lang="en-US" dirty="0" smtClean="0"/>
          </a:p>
          <a:p>
            <a:pPr lvl="2"/>
            <a:r>
              <a:rPr lang="en-US" dirty="0" smtClean="0"/>
              <a:t>The </a:t>
            </a:r>
            <a:r>
              <a:rPr lang="en-US" dirty="0"/>
              <a:t>usefulness of aspirin for primary stroke </a:t>
            </a:r>
            <a:r>
              <a:rPr lang="en-US" dirty="0" smtClean="0"/>
              <a:t>prevention for </a:t>
            </a:r>
            <a:r>
              <a:rPr lang="en-US" dirty="0"/>
              <a:t>patients with diabetes mellitus but low 10-year </a:t>
            </a:r>
            <a:r>
              <a:rPr lang="en-US" dirty="0" smtClean="0"/>
              <a:t>risk of </a:t>
            </a:r>
            <a:r>
              <a:rPr lang="en-US" dirty="0"/>
              <a:t>CVD is unclear </a:t>
            </a:r>
            <a:endParaRPr lang="en-US" dirty="0" smtClean="0"/>
          </a:p>
        </p:txBody>
      </p:sp>
      <p:pic>
        <p:nvPicPr>
          <p:cNvPr id="4" name="Picture 4" descr="ผลการค้นหารูปภาพสำหรับ diabe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988840"/>
            <a:ext cx="4090469" cy="437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4370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t>Preventing stroke-- </a:t>
            </a:r>
            <a:r>
              <a:rPr lang="en-US" dirty="0">
                <a:solidFill>
                  <a:srgbClr val="C00000"/>
                </a:solidFill>
              </a:rPr>
              <a:t>Primary Prevention </a:t>
            </a:r>
            <a:endParaRPr lang="th-TH" dirty="0"/>
          </a:p>
        </p:txBody>
      </p:sp>
      <p:sp>
        <p:nvSpPr>
          <p:cNvPr id="3" name="ตัวแทนเนื้อหา 2"/>
          <p:cNvSpPr>
            <a:spLocks noGrp="1"/>
          </p:cNvSpPr>
          <p:nvPr>
            <p:ph idx="1"/>
          </p:nvPr>
        </p:nvSpPr>
        <p:spPr/>
        <p:txBody>
          <a:bodyPr>
            <a:normAutofit/>
          </a:bodyPr>
          <a:lstStyle/>
          <a:p>
            <a:r>
              <a:rPr lang="en-US" b="1" dirty="0" smtClean="0"/>
              <a:t>Dyslipidemia</a:t>
            </a:r>
          </a:p>
          <a:p>
            <a:pPr lvl="1"/>
            <a:r>
              <a:rPr lang="en-US" dirty="0" smtClean="0"/>
              <a:t>Recommendations</a:t>
            </a:r>
            <a:endParaRPr lang="en-US" dirty="0"/>
          </a:p>
          <a:p>
            <a:pPr lvl="2"/>
            <a:r>
              <a:rPr lang="en-US" dirty="0" smtClean="0"/>
              <a:t>In </a:t>
            </a:r>
            <a:r>
              <a:rPr lang="en-US" dirty="0"/>
              <a:t>addition to therapeutic lifestyle changes, </a:t>
            </a:r>
            <a:r>
              <a:rPr lang="en-US" dirty="0" smtClean="0"/>
              <a:t>treatment with statin </a:t>
            </a:r>
            <a:r>
              <a:rPr lang="en-US" dirty="0"/>
              <a:t>medication is recommended for the </a:t>
            </a:r>
            <a:r>
              <a:rPr lang="en-US" dirty="0" smtClean="0"/>
              <a:t>primary prevention </a:t>
            </a:r>
            <a:r>
              <a:rPr lang="en-US" dirty="0"/>
              <a:t>of ischemic stroke in patients </a:t>
            </a:r>
            <a:r>
              <a:rPr lang="en-US" dirty="0" smtClean="0"/>
              <a:t>estimated to </a:t>
            </a:r>
            <a:r>
              <a:rPr lang="en-US" dirty="0"/>
              <a:t>have a high 10-year risk for cardiovascular </a:t>
            </a:r>
            <a:r>
              <a:rPr lang="en-US" dirty="0" smtClean="0"/>
              <a:t>events as </a:t>
            </a:r>
            <a:r>
              <a:rPr lang="en-US" dirty="0"/>
              <a:t>recommended in the 2013 “ACC/AHA </a:t>
            </a:r>
            <a:r>
              <a:rPr lang="en-US" dirty="0" smtClean="0"/>
              <a:t>Guideline.</a:t>
            </a:r>
            <a:endParaRPr lang="en-US" dirty="0"/>
          </a:p>
        </p:txBody>
      </p:sp>
    </p:spTree>
    <p:extLst>
      <p:ext uri="{BB962C8B-B14F-4D97-AF65-F5344CB8AC3E}">
        <p14:creationId xmlns:p14="http://schemas.microsoft.com/office/powerpoint/2010/main" val="904696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t>Preventing stroke-- </a:t>
            </a:r>
            <a:r>
              <a:rPr lang="en-US" dirty="0">
                <a:solidFill>
                  <a:srgbClr val="C00000"/>
                </a:solidFill>
              </a:rPr>
              <a:t>Primary Prevention </a:t>
            </a:r>
            <a:endParaRPr lang="th-TH" dirty="0"/>
          </a:p>
        </p:txBody>
      </p:sp>
      <p:sp>
        <p:nvSpPr>
          <p:cNvPr id="3" name="ตัวแทนเนื้อหา 2"/>
          <p:cNvSpPr>
            <a:spLocks noGrp="1"/>
          </p:cNvSpPr>
          <p:nvPr>
            <p:ph idx="1"/>
          </p:nvPr>
        </p:nvSpPr>
        <p:spPr>
          <a:xfrm>
            <a:off x="457200" y="3828181"/>
            <a:ext cx="8229600" cy="2913187"/>
          </a:xfrm>
        </p:spPr>
        <p:txBody>
          <a:bodyPr>
            <a:normAutofit fontScale="77500" lnSpcReduction="20000"/>
          </a:bodyPr>
          <a:lstStyle/>
          <a:p>
            <a:r>
              <a:rPr lang="en-US" b="1" dirty="0" smtClean="0"/>
              <a:t>Atrial fibrillation (AF)</a:t>
            </a:r>
            <a:endParaRPr lang="en-US" b="1" dirty="0"/>
          </a:p>
          <a:p>
            <a:pPr lvl="1"/>
            <a:r>
              <a:rPr lang="en-US" dirty="0" smtClean="0"/>
              <a:t>AF </a:t>
            </a:r>
            <a:r>
              <a:rPr lang="en-US" dirty="0"/>
              <a:t>causes clots to form in the heart. Those clots can then travel to the brain, producing a stroke. </a:t>
            </a:r>
            <a:r>
              <a:rPr lang="en-US" dirty="0">
                <a:solidFill>
                  <a:srgbClr val="0070C0"/>
                </a:solidFill>
              </a:rPr>
              <a:t>"Atrial fibrillation carries almost a fivefold risk of stroke, and should be taken seriously</a:t>
            </a:r>
            <a:r>
              <a:rPr lang="en-US" dirty="0" smtClean="0">
                <a:solidFill>
                  <a:srgbClr val="0070C0"/>
                </a:solidFill>
              </a:rPr>
              <a:t>,"</a:t>
            </a:r>
            <a:endParaRPr lang="en-US" dirty="0">
              <a:solidFill>
                <a:srgbClr val="0070C0"/>
              </a:solidFill>
            </a:endParaRPr>
          </a:p>
          <a:p>
            <a:pPr lvl="1"/>
            <a:r>
              <a:rPr lang="en-US" dirty="0" smtClean="0"/>
              <a:t>If patients have </a:t>
            </a:r>
            <a:r>
              <a:rPr lang="en-US" dirty="0"/>
              <a:t>symptoms such as </a:t>
            </a:r>
            <a:r>
              <a:rPr lang="en-US" dirty="0" smtClean="0"/>
              <a:t>palpitations , look for AF.</a:t>
            </a:r>
            <a:endParaRPr lang="en-US" dirty="0"/>
          </a:p>
          <a:p>
            <a:pPr lvl="1"/>
            <a:r>
              <a:rPr lang="en-US" dirty="0" smtClean="0"/>
              <a:t>Warfarin </a:t>
            </a:r>
            <a:r>
              <a:rPr lang="en-US" dirty="0"/>
              <a:t>(Coumadin) </a:t>
            </a:r>
            <a:r>
              <a:rPr lang="en-US" dirty="0" smtClean="0"/>
              <a:t>may be needed to </a:t>
            </a:r>
            <a:r>
              <a:rPr lang="en-US" dirty="0"/>
              <a:t>reduce </a:t>
            </a:r>
            <a:r>
              <a:rPr lang="en-US" dirty="0" smtClean="0"/>
              <a:t>stroke </a:t>
            </a:r>
            <a:r>
              <a:rPr lang="en-US" dirty="0"/>
              <a:t>risk from </a:t>
            </a:r>
            <a:r>
              <a:rPr lang="en-US" dirty="0" smtClean="0"/>
              <a:t>AF.</a:t>
            </a:r>
            <a:endParaRPr lang="en-US" dirty="0"/>
          </a:p>
          <a:p>
            <a:endParaRPr lang="th-TH" dirty="0"/>
          </a:p>
        </p:txBody>
      </p:sp>
      <p:pic>
        <p:nvPicPr>
          <p:cNvPr id="3076" name="Picture 4" descr="ผลการค้นหารูปภาพสำหรับ atrial fibrillation e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671066"/>
            <a:ext cx="4914900" cy="168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94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548680"/>
            <a:ext cx="8229600" cy="1143000"/>
          </a:xfrm>
        </p:spPr>
        <p:txBody>
          <a:bodyPr/>
          <a:lstStyle/>
          <a:p>
            <a:r>
              <a:rPr lang="en-US" dirty="0" smtClean="0"/>
              <a:t>Stroke</a:t>
            </a:r>
            <a:endParaRPr lang="th-TH" dirty="0"/>
          </a:p>
        </p:txBody>
      </p:sp>
      <p:pic>
        <p:nvPicPr>
          <p:cNvPr id="6146" name="Picture 2" descr="ผลการค้นหารูปภาพสำหรับ str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31128"/>
            <a:ext cx="8640960" cy="486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72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smtClean="0"/>
              <a:t>Stroke prevention</a:t>
            </a:r>
            <a:br>
              <a:rPr lang="en-US" dirty="0" smtClean="0"/>
            </a:br>
            <a:r>
              <a:rPr lang="en-US" dirty="0" smtClean="0"/>
              <a:t>Non modifiable risks</a:t>
            </a:r>
            <a:endParaRPr lang="th-TH" dirty="0"/>
          </a:p>
        </p:txBody>
      </p:sp>
      <p:sp>
        <p:nvSpPr>
          <p:cNvPr id="3" name="ตัวแทนเนื้อหา 2"/>
          <p:cNvSpPr>
            <a:spLocks noGrp="1"/>
          </p:cNvSpPr>
          <p:nvPr>
            <p:ph idx="1"/>
          </p:nvPr>
        </p:nvSpPr>
        <p:spPr/>
        <p:txBody>
          <a:bodyPr>
            <a:normAutofit fontScale="85000" lnSpcReduction="20000"/>
          </a:bodyPr>
          <a:lstStyle/>
          <a:p>
            <a:r>
              <a:rPr lang="en-US" b="1" dirty="0"/>
              <a:t>Age</a:t>
            </a:r>
            <a:r>
              <a:rPr lang="en-US" dirty="0"/>
              <a:t> </a:t>
            </a:r>
            <a:endParaRPr lang="en-US" dirty="0" smtClean="0"/>
          </a:p>
          <a:p>
            <a:pPr lvl="1"/>
            <a:r>
              <a:rPr lang="en-US" dirty="0" smtClean="0"/>
              <a:t>Chance </a:t>
            </a:r>
            <a:r>
              <a:rPr lang="en-US" dirty="0"/>
              <a:t>of having a stroke approximately doubles for each decade of life after age 55</a:t>
            </a:r>
            <a:r>
              <a:rPr lang="en-US" dirty="0" smtClean="0"/>
              <a:t>.</a:t>
            </a:r>
          </a:p>
          <a:p>
            <a:pPr lvl="1"/>
            <a:r>
              <a:rPr lang="en-US" dirty="0" smtClean="0"/>
              <a:t>An </a:t>
            </a:r>
            <a:r>
              <a:rPr lang="en-US" dirty="0"/>
              <a:t>analysis </a:t>
            </a:r>
            <a:r>
              <a:rPr lang="en-US" dirty="0" smtClean="0"/>
              <a:t>of data </a:t>
            </a:r>
            <a:r>
              <a:rPr lang="en-US" dirty="0"/>
              <a:t>from 8 European countries found that the combined </a:t>
            </a:r>
            <a:r>
              <a:rPr lang="en-US" dirty="0" smtClean="0"/>
              <a:t>risk of </a:t>
            </a:r>
            <a:r>
              <a:rPr lang="en-US" dirty="0"/>
              <a:t>fatal and nonfatal stroke increased by 9%/y in men </a:t>
            </a:r>
            <a:r>
              <a:rPr lang="en-US" dirty="0" smtClean="0"/>
              <a:t>and 10</a:t>
            </a:r>
            <a:r>
              <a:rPr lang="en-US" dirty="0"/>
              <a:t>%/y in </a:t>
            </a:r>
            <a:r>
              <a:rPr lang="en-US" dirty="0" smtClean="0"/>
              <a:t>women.</a:t>
            </a:r>
            <a:endParaRPr lang="en-US" dirty="0"/>
          </a:p>
          <a:p>
            <a:r>
              <a:rPr lang="en-US" b="1" dirty="0"/>
              <a:t>Race</a:t>
            </a:r>
            <a:r>
              <a:rPr lang="en-US" dirty="0"/>
              <a:t> — African-American vs Caucasians. </a:t>
            </a:r>
          </a:p>
          <a:p>
            <a:r>
              <a:rPr lang="en-US" b="1" dirty="0"/>
              <a:t>Low Birth </a:t>
            </a:r>
            <a:r>
              <a:rPr lang="en-US" b="1" dirty="0" smtClean="0"/>
              <a:t>Weight</a:t>
            </a:r>
          </a:p>
          <a:p>
            <a:r>
              <a:rPr lang="en-US" b="1" dirty="0"/>
              <a:t>Sex (gender)</a:t>
            </a:r>
            <a:r>
              <a:rPr lang="en-US" dirty="0"/>
              <a:t> — </a:t>
            </a:r>
          </a:p>
          <a:p>
            <a:pPr lvl="1"/>
            <a:r>
              <a:rPr lang="th-TH" dirty="0"/>
              <a:t>เพศชายมีความเสี่ยงต่อ </a:t>
            </a:r>
            <a:r>
              <a:rPr lang="en-US" dirty="0"/>
              <a:t>atherosclerosis </a:t>
            </a:r>
            <a:r>
              <a:rPr lang="th-TH" dirty="0"/>
              <a:t>สูงกว่าเพศหญิง</a:t>
            </a:r>
          </a:p>
          <a:p>
            <a:pPr lvl="1"/>
            <a:r>
              <a:rPr lang="en-US" dirty="0"/>
              <a:t>Each year, women have more strokes than men. </a:t>
            </a:r>
            <a:endParaRPr lang="en-US" dirty="0" smtClean="0"/>
          </a:p>
          <a:p>
            <a:r>
              <a:rPr lang="en-US" b="1" dirty="0" smtClean="0"/>
              <a:t>Prior </a:t>
            </a:r>
            <a:r>
              <a:rPr lang="en-US" b="1" dirty="0"/>
              <a:t>stroke or MI</a:t>
            </a:r>
          </a:p>
          <a:p>
            <a:endParaRPr lang="en-US" b="1" dirty="0" smtClean="0"/>
          </a:p>
        </p:txBody>
      </p:sp>
    </p:spTree>
    <p:extLst>
      <p:ext uri="{BB962C8B-B14F-4D97-AF65-F5344CB8AC3E}">
        <p14:creationId xmlns:p14="http://schemas.microsoft.com/office/powerpoint/2010/main" val="105900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t>Stroke prevention</a:t>
            </a:r>
            <a:br>
              <a:rPr lang="en-US" dirty="0"/>
            </a:br>
            <a:r>
              <a:rPr lang="en-US" dirty="0"/>
              <a:t>Non modifiable risks</a:t>
            </a:r>
            <a:endParaRPr lang="th-TH" dirty="0"/>
          </a:p>
        </p:txBody>
      </p:sp>
      <p:sp>
        <p:nvSpPr>
          <p:cNvPr id="3" name="ตัวแทนเนื้อหา 2"/>
          <p:cNvSpPr>
            <a:spLocks noGrp="1"/>
          </p:cNvSpPr>
          <p:nvPr>
            <p:ph idx="1"/>
          </p:nvPr>
        </p:nvSpPr>
        <p:spPr/>
        <p:txBody>
          <a:bodyPr>
            <a:normAutofit fontScale="62500" lnSpcReduction="20000"/>
          </a:bodyPr>
          <a:lstStyle/>
          <a:p>
            <a:r>
              <a:rPr lang="en-US" b="1" dirty="0"/>
              <a:t>Genetic </a:t>
            </a:r>
            <a:r>
              <a:rPr lang="en-US" b="1" dirty="0" err="1"/>
              <a:t>facrtors</a:t>
            </a:r>
            <a:endParaRPr lang="en-US" b="1" dirty="0"/>
          </a:p>
          <a:p>
            <a:pPr lvl="1"/>
            <a:r>
              <a:rPr lang="en-US" dirty="0"/>
              <a:t>family history of vascular disease, genetic diseases</a:t>
            </a:r>
          </a:p>
          <a:p>
            <a:pPr lvl="1"/>
            <a:r>
              <a:rPr lang="en-US" dirty="0" smtClean="0"/>
              <a:t>Monozygotic </a:t>
            </a:r>
            <a:r>
              <a:rPr lang="en-US" dirty="0"/>
              <a:t>VS dizygotic twins</a:t>
            </a:r>
          </a:p>
          <a:p>
            <a:pPr lvl="1"/>
            <a:r>
              <a:rPr lang="en-US" dirty="0"/>
              <a:t>Common variants on chromosome 9p21 </a:t>
            </a:r>
            <a:r>
              <a:rPr lang="en-US" dirty="0" smtClean="0"/>
              <a:t>which were initially </a:t>
            </a:r>
            <a:r>
              <a:rPr lang="en-US" dirty="0"/>
              <a:t>found to be associated with </a:t>
            </a:r>
            <a:r>
              <a:rPr lang="en-US" dirty="0" smtClean="0"/>
              <a:t>MI,</a:t>
            </a:r>
            <a:r>
              <a:rPr lang="en-US" sz="800" dirty="0" smtClean="0"/>
              <a:t> </a:t>
            </a:r>
            <a:r>
              <a:rPr lang="en-US" dirty="0"/>
              <a:t>have also </a:t>
            </a:r>
            <a:r>
              <a:rPr lang="en-US" dirty="0" smtClean="0"/>
              <a:t>been associated </a:t>
            </a:r>
            <a:r>
              <a:rPr lang="en-US" dirty="0"/>
              <a:t>with large-artery ischemic </a:t>
            </a:r>
            <a:r>
              <a:rPr lang="en-US" dirty="0" smtClean="0"/>
              <a:t>stroke.</a:t>
            </a:r>
          </a:p>
          <a:p>
            <a:pPr lvl="1"/>
            <a:r>
              <a:rPr lang="en-US" dirty="0"/>
              <a:t>A variant in the </a:t>
            </a:r>
            <a:r>
              <a:rPr lang="en-US" i="1" dirty="0"/>
              <a:t>PRKCH </a:t>
            </a:r>
            <a:r>
              <a:rPr lang="en-US" dirty="0"/>
              <a:t>gene </a:t>
            </a:r>
            <a:r>
              <a:rPr lang="en-US" dirty="0" smtClean="0"/>
              <a:t>has </a:t>
            </a:r>
            <a:r>
              <a:rPr lang="en-US" dirty="0"/>
              <a:t>been associated with small-vessel </a:t>
            </a:r>
            <a:r>
              <a:rPr lang="en-US" dirty="0" smtClean="0"/>
              <a:t>stroke in Asians.</a:t>
            </a:r>
          </a:p>
          <a:p>
            <a:pPr lvl="1"/>
            <a:endParaRPr lang="en-US" dirty="0" smtClean="0"/>
          </a:p>
          <a:p>
            <a:pPr lvl="1"/>
            <a:r>
              <a:rPr lang="en-US" sz="800" dirty="0" smtClean="0">
                <a:solidFill>
                  <a:srgbClr val="0070C0"/>
                </a:solidFill>
              </a:rPr>
              <a:t> </a:t>
            </a:r>
            <a:r>
              <a:rPr lang="en-US" dirty="0">
                <a:solidFill>
                  <a:srgbClr val="0070C0"/>
                </a:solidFill>
              </a:rPr>
              <a:t>The genetic variants described to date account </a:t>
            </a:r>
            <a:r>
              <a:rPr lang="en-US" dirty="0" smtClean="0">
                <a:solidFill>
                  <a:srgbClr val="0070C0"/>
                </a:solidFill>
              </a:rPr>
              <a:t>for only </a:t>
            </a:r>
            <a:r>
              <a:rPr lang="en-US" dirty="0">
                <a:solidFill>
                  <a:srgbClr val="0070C0"/>
                </a:solidFill>
              </a:rPr>
              <a:t>a small proportion of stroke risk. Even combined, </a:t>
            </a:r>
            <a:r>
              <a:rPr lang="en-US" dirty="0" smtClean="0">
                <a:solidFill>
                  <a:srgbClr val="0070C0"/>
                </a:solidFill>
              </a:rPr>
              <a:t>their predictive </a:t>
            </a:r>
            <a:r>
              <a:rPr lang="en-US" dirty="0">
                <a:solidFill>
                  <a:srgbClr val="0070C0"/>
                </a:solidFill>
              </a:rPr>
              <a:t>value is likely to be low</a:t>
            </a:r>
            <a:r>
              <a:rPr lang="en-US" dirty="0" smtClean="0">
                <a:solidFill>
                  <a:srgbClr val="0070C0"/>
                </a:solidFill>
              </a:rPr>
              <a:t>.</a:t>
            </a:r>
          </a:p>
          <a:p>
            <a:pPr lvl="1"/>
            <a:endParaRPr lang="en-US" dirty="0" smtClean="0"/>
          </a:p>
          <a:p>
            <a:pPr lvl="1"/>
            <a:endParaRPr lang="en-US" dirty="0"/>
          </a:p>
          <a:p>
            <a:pPr lvl="1"/>
            <a:r>
              <a:rPr lang="en-US" dirty="0" smtClean="0"/>
              <a:t>Genetic </a:t>
            </a:r>
            <a:r>
              <a:rPr lang="en-US" dirty="0"/>
              <a:t>Factors: Recommendations</a:t>
            </a:r>
          </a:p>
          <a:p>
            <a:pPr lvl="2"/>
            <a:r>
              <a:rPr lang="en-US" dirty="0"/>
              <a:t>1. Obtaining a family history can be useful in </a:t>
            </a:r>
            <a:r>
              <a:rPr lang="en-US" dirty="0" smtClean="0"/>
              <a:t>identifying people </a:t>
            </a:r>
            <a:r>
              <a:rPr lang="en-US" dirty="0"/>
              <a:t>who may have increased stroke risk </a:t>
            </a:r>
            <a:endParaRPr lang="en-US" dirty="0" smtClean="0"/>
          </a:p>
          <a:p>
            <a:pPr lvl="2"/>
            <a:r>
              <a:rPr lang="en-US" dirty="0" smtClean="0"/>
              <a:t>2</a:t>
            </a:r>
            <a:r>
              <a:rPr lang="en-US" dirty="0"/>
              <a:t>. </a:t>
            </a:r>
            <a:r>
              <a:rPr lang="en-US" dirty="0" smtClean="0"/>
              <a:t>Noninvasive </a:t>
            </a:r>
            <a:r>
              <a:rPr lang="en-US" dirty="0"/>
              <a:t>screening for </a:t>
            </a:r>
            <a:r>
              <a:rPr lang="en-US" dirty="0" err="1"/>
              <a:t>unruptured</a:t>
            </a:r>
            <a:r>
              <a:rPr lang="en-US" dirty="0"/>
              <a:t> </a:t>
            </a:r>
            <a:r>
              <a:rPr lang="en-US" dirty="0" err="1" smtClean="0"/>
              <a:t>intracranialaneurysms</a:t>
            </a:r>
            <a:r>
              <a:rPr lang="en-US" dirty="0" smtClean="0"/>
              <a:t> </a:t>
            </a:r>
            <a:r>
              <a:rPr lang="en-US" dirty="0"/>
              <a:t>in patients with ≥2 first-degree </a:t>
            </a:r>
            <a:r>
              <a:rPr lang="en-US" dirty="0" err="1" smtClean="0"/>
              <a:t>relativeswith</a:t>
            </a:r>
            <a:r>
              <a:rPr lang="en-US" dirty="0" smtClean="0"/>
              <a:t> </a:t>
            </a:r>
            <a:r>
              <a:rPr lang="en-US" dirty="0"/>
              <a:t>SAH or intracranial aneurysms might be </a:t>
            </a:r>
            <a:r>
              <a:rPr lang="en-US" dirty="0" smtClean="0"/>
              <a:t>reasonable</a:t>
            </a:r>
          </a:p>
          <a:p>
            <a:endParaRPr lang="th-TH" dirty="0"/>
          </a:p>
        </p:txBody>
      </p:sp>
    </p:spTree>
    <p:extLst>
      <p:ext uri="{BB962C8B-B14F-4D97-AF65-F5344CB8AC3E}">
        <p14:creationId xmlns:p14="http://schemas.microsoft.com/office/powerpoint/2010/main" val="3368054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Stroke attack</a:t>
            </a:r>
            <a:endParaRPr lang="th-TH" dirty="0"/>
          </a:p>
        </p:txBody>
      </p:sp>
      <p:sp>
        <p:nvSpPr>
          <p:cNvPr id="3" name="ตัวแทนเนื้อหา 2"/>
          <p:cNvSpPr>
            <a:spLocks noGrp="1"/>
          </p:cNvSpPr>
          <p:nvPr>
            <p:ph idx="1"/>
          </p:nvPr>
        </p:nvSpPr>
        <p:spPr>
          <a:xfrm>
            <a:off x="457200" y="1600200"/>
            <a:ext cx="3394720" cy="4525963"/>
          </a:xfrm>
        </p:spPr>
        <p:txBody>
          <a:bodyPr/>
          <a:lstStyle/>
          <a:p>
            <a:r>
              <a:rPr lang="en-US" dirty="0" smtClean="0">
                <a:hlinkClick r:id="rId2"/>
              </a:rPr>
              <a:t>https://www.youtube.com/watch?v=RwGc7-R1v0Q</a:t>
            </a:r>
            <a:endParaRPr lang="th-TH" dirty="0"/>
          </a:p>
        </p:txBody>
      </p:sp>
      <p:pic>
        <p:nvPicPr>
          <p:cNvPr id="9218" name="Picture 2" descr="ผลการค้นหารูปภาพสำหรับ stro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484784"/>
            <a:ext cx="306705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365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solidFill>
                  <a:srgbClr val="C00000"/>
                </a:solidFill>
              </a:rPr>
              <a:t>Secondary Prevention </a:t>
            </a:r>
            <a:r>
              <a:rPr lang="en-US" dirty="0"/>
              <a:t>of Stroke/TIA</a:t>
            </a:r>
            <a:endParaRPr lang="th-TH" dirty="0"/>
          </a:p>
        </p:txBody>
      </p:sp>
      <p:sp>
        <p:nvSpPr>
          <p:cNvPr id="3" name="ตัวแทนเนื้อหา 2"/>
          <p:cNvSpPr>
            <a:spLocks noGrp="1"/>
          </p:cNvSpPr>
          <p:nvPr>
            <p:ph idx="1"/>
          </p:nvPr>
        </p:nvSpPr>
        <p:spPr>
          <a:xfrm>
            <a:off x="457200" y="1628800"/>
            <a:ext cx="8229600" cy="3960440"/>
          </a:xfrm>
        </p:spPr>
        <p:txBody>
          <a:bodyPr>
            <a:normAutofit/>
          </a:bodyPr>
          <a:lstStyle/>
          <a:p>
            <a:r>
              <a:rPr lang="en-US" dirty="0" smtClean="0"/>
              <a:t>Importance</a:t>
            </a:r>
          </a:p>
          <a:p>
            <a:pPr lvl="1"/>
            <a:r>
              <a:rPr lang="en-US" dirty="0" smtClean="0"/>
              <a:t>Survivors </a:t>
            </a:r>
            <a:r>
              <a:rPr lang="en-US" dirty="0"/>
              <a:t>of a </a:t>
            </a:r>
            <a:r>
              <a:rPr lang="en-US" dirty="0" smtClean="0"/>
              <a:t>transient ischemic </a:t>
            </a:r>
            <a:r>
              <a:rPr lang="en-US" dirty="0"/>
              <a:t>attack (TIA) or stroke have an increased risk of another </a:t>
            </a:r>
            <a:r>
              <a:rPr lang="en-US" dirty="0" smtClean="0"/>
              <a:t>stroke. </a:t>
            </a:r>
          </a:p>
          <a:p>
            <a:pPr lvl="1"/>
            <a:r>
              <a:rPr lang="en-US" dirty="0" smtClean="0"/>
              <a:t>2/7 of stroke patients in the US are people with recurrent stroke. </a:t>
            </a:r>
          </a:p>
          <a:p>
            <a:pPr lvl="1"/>
            <a:r>
              <a:rPr lang="en-US" dirty="0" smtClean="0"/>
              <a:t>The </a:t>
            </a:r>
            <a:r>
              <a:rPr lang="en-US" dirty="0"/>
              <a:t>number of people with TIA, and therefore at risk for stroke, is estimated to be much greater.</a:t>
            </a:r>
            <a:endParaRPr lang="th-TH" dirty="0"/>
          </a:p>
        </p:txBody>
      </p:sp>
      <p:sp>
        <p:nvSpPr>
          <p:cNvPr id="4" name="TextBox 3"/>
          <p:cNvSpPr txBox="1"/>
          <p:nvPr/>
        </p:nvSpPr>
        <p:spPr>
          <a:xfrm>
            <a:off x="251520" y="5805264"/>
            <a:ext cx="8640960" cy="523220"/>
          </a:xfrm>
          <a:prstGeom prst="rect">
            <a:avLst/>
          </a:prstGeom>
          <a:noFill/>
        </p:spPr>
        <p:txBody>
          <a:bodyPr wrap="square" rtlCol="0">
            <a:spAutoFit/>
          </a:bodyPr>
          <a:lstStyle/>
          <a:p>
            <a:r>
              <a:rPr lang="en-US" dirty="0">
                <a:hlinkClick r:id="rId2"/>
              </a:rPr>
              <a:t>http://stroke.ahajournals.org/content/37/2/577</a:t>
            </a:r>
            <a:endParaRPr lang="th-TH" dirty="0"/>
          </a:p>
        </p:txBody>
      </p:sp>
    </p:spTree>
    <p:extLst>
      <p:ext uri="{BB962C8B-B14F-4D97-AF65-F5344CB8AC3E}">
        <p14:creationId xmlns:p14="http://schemas.microsoft.com/office/powerpoint/2010/main" val="132641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solidFill>
                  <a:srgbClr val="C00000"/>
                </a:solidFill>
              </a:rPr>
              <a:t>Secondary Prevention </a:t>
            </a:r>
            <a:r>
              <a:rPr lang="en-US" dirty="0"/>
              <a:t>of </a:t>
            </a:r>
            <a:r>
              <a:rPr lang="en-US" dirty="0" smtClean="0"/>
              <a:t>Stroke/TIA</a:t>
            </a:r>
            <a:br>
              <a:rPr lang="en-US" dirty="0" smtClean="0"/>
            </a:br>
            <a:r>
              <a:rPr lang="en-US" dirty="0" smtClean="0"/>
              <a:t>AHA guidelines:</a:t>
            </a:r>
            <a:r>
              <a:rPr lang="en-US" b="1" dirty="0" smtClean="0"/>
              <a:t> </a:t>
            </a:r>
            <a:r>
              <a:rPr lang="en-US" b="1" dirty="0" smtClean="0">
                <a:solidFill>
                  <a:schemeClr val="accent2">
                    <a:lumMod val="50000"/>
                  </a:schemeClr>
                </a:solidFill>
              </a:rPr>
              <a:t>Hypertension</a:t>
            </a:r>
            <a:endParaRPr lang="th-TH" dirty="0">
              <a:solidFill>
                <a:schemeClr val="accent2">
                  <a:lumMod val="50000"/>
                </a:schemeClr>
              </a:solidFill>
            </a:endParaRPr>
          </a:p>
        </p:txBody>
      </p:sp>
      <p:sp>
        <p:nvSpPr>
          <p:cNvPr id="3" name="ตัวแทนเนื้อหา 2"/>
          <p:cNvSpPr>
            <a:spLocks noGrp="1"/>
          </p:cNvSpPr>
          <p:nvPr>
            <p:ph idx="1"/>
          </p:nvPr>
        </p:nvSpPr>
        <p:spPr/>
        <p:txBody>
          <a:bodyPr>
            <a:normAutofit/>
          </a:bodyPr>
          <a:lstStyle/>
          <a:p>
            <a:pPr lvl="1"/>
            <a:endParaRPr lang="en-US" dirty="0" smtClean="0"/>
          </a:p>
          <a:p>
            <a:r>
              <a:rPr lang="en-US" dirty="0" smtClean="0"/>
              <a:t>There </a:t>
            </a:r>
            <a:r>
              <a:rPr lang="en-US" dirty="0"/>
              <a:t>is a continuous association between both </a:t>
            </a:r>
            <a:r>
              <a:rPr lang="en-US" dirty="0" smtClean="0"/>
              <a:t>SBP and DBP </a:t>
            </a:r>
            <a:r>
              <a:rPr lang="en-US" dirty="0"/>
              <a:t>and the risk of ischemic </a:t>
            </a:r>
            <a:r>
              <a:rPr lang="en-US" dirty="0" smtClean="0"/>
              <a:t>stroke.</a:t>
            </a:r>
            <a:r>
              <a:rPr lang="en-US" dirty="0"/>
              <a:t> </a:t>
            </a:r>
            <a:endParaRPr lang="en-US" dirty="0" smtClean="0"/>
          </a:p>
          <a:p>
            <a:r>
              <a:rPr lang="en-US" dirty="0" smtClean="0"/>
              <a:t>Meta-analyses </a:t>
            </a:r>
            <a:r>
              <a:rPr lang="en-US" dirty="0"/>
              <a:t>of randomized controlled trials confirm an approximate 30% to 40% stroke risk reduction with BP </a:t>
            </a:r>
            <a:r>
              <a:rPr lang="en-US" dirty="0" smtClean="0"/>
              <a:t>lowering</a:t>
            </a:r>
            <a:r>
              <a:rPr lang="en-US" dirty="0"/>
              <a:t> </a:t>
            </a:r>
            <a:endParaRPr lang="en-US" dirty="0" smtClean="0"/>
          </a:p>
        </p:txBody>
      </p:sp>
    </p:spTree>
    <p:extLst>
      <p:ext uri="{BB962C8B-B14F-4D97-AF65-F5344CB8AC3E}">
        <p14:creationId xmlns:p14="http://schemas.microsoft.com/office/powerpoint/2010/main" val="12148517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solidFill>
                  <a:srgbClr val="C00000"/>
                </a:solidFill>
              </a:rPr>
              <a:t>Secondary Prevention </a:t>
            </a:r>
            <a:r>
              <a:rPr lang="en-US" dirty="0"/>
              <a:t>of Stroke/TIA</a:t>
            </a:r>
            <a:br>
              <a:rPr lang="en-US" dirty="0"/>
            </a:br>
            <a:r>
              <a:rPr lang="en-US" dirty="0"/>
              <a:t>AHA guidelines:</a:t>
            </a:r>
            <a:r>
              <a:rPr lang="en-US" b="1" dirty="0"/>
              <a:t> </a:t>
            </a:r>
            <a:r>
              <a:rPr lang="en-US" b="1" dirty="0">
                <a:solidFill>
                  <a:schemeClr val="accent2">
                    <a:lumMod val="50000"/>
                  </a:schemeClr>
                </a:solidFill>
              </a:rPr>
              <a:t>Hypertension</a:t>
            </a:r>
            <a:endParaRPr lang="th-TH" dirty="0"/>
          </a:p>
        </p:txBody>
      </p:sp>
      <p:sp>
        <p:nvSpPr>
          <p:cNvPr id="3" name="ตัวแทนเนื้อหา 2"/>
          <p:cNvSpPr>
            <a:spLocks noGrp="1"/>
          </p:cNvSpPr>
          <p:nvPr>
            <p:ph idx="1"/>
          </p:nvPr>
        </p:nvSpPr>
        <p:spPr/>
        <p:txBody>
          <a:bodyPr>
            <a:normAutofit fontScale="62500" lnSpcReduction="20000"/>
          </a:bodyPr>
          <a:lstStyle/>
          <a:p>
            <a:r>
              <a:rPr lang="en-US" b="1" i="1" dirty="0" smtClean="0"/>
              <a:t>Recommendations</a:t>
            </a:r>
            <a:endParaRPr lang="en-US" b="1" dirty="0"/>
          </a:p>
          <a:p>
            <a:r>
              <a:rPr lang="en-US" dirty="0"/>
              <a:t>Antihypertensive treatment is recommended for both prevention of recurrent stroke and prevention of other vascular events in persons who have had an ischemic stroke or TIA </a:t>
            </a:r>
            <a:r>
              <a:rPr lang="en-US" dirty="0">
                <a:solidFill>
                  <a:srgbClr val="0070C0"/>
                </a:solidFill>
              </a:rPr>
              <a:t>and are beyond the </a:t>
            </a:r>
            <a:r>
              <a:rPr lang="en-US" dirty="0" err="1">
                <a:solidFill>
                  <a:srgbClr val="0070C0"/>
                </a:solidFill>
              </a:rPr>
              <a:t>hyperacute</a:t>
            </a:r>
            <a:r>
              <a:rPr lang="en-US" dirty="0">
                <a:solidFill>
                  <a:srgbClr val="0070C0"/>
                </a:solidFill>
              </a:rPr>
              <a:t> </a:t>
            </a:r>
            <a:r>
              <a:rPr lang="en-US" dirty="0" smtClean="0">
                <a:solidFill>
                  <a:srgbClr val="0070C0"/>
                </a:solidFill>
              </a:rPr>
              <a:t>period</a:t>
            </a:r>
          </a:p>
          <a:p>
            <a:pPr lvl="1"/>
            <a:r>
              <a:rPr lang="en-US" dirty="0" smtClean="0"/>
              <a:t>Because </a:t>
            </a:r>
            <a:r>
              <a:rPr lang="en-US" dirty="0"/>
              <a:t>this benefit extends to persons with and without a history of hypertension, this recommendation should be considered for all ischemic stroke and TIA patients </a:t>
            </a:r>
            <a:r>
              <a:rPr lang="en-US" dirty="0" smtClean="0"/>
              <a:t>. </a:t>
            </a:r>
          </a:p>
          <a:p>
            <a:pPr lvl="1"/>
            <a:r>
              <a:rPr lang="en-US" dirty="0" smtClean="0"/>
              <a:t>An </a:t>
            </a:r>
            <a:r>
              <a:rPr lang="en-US" dirty="0"/>
              <a:t>absolute target BP level and reduction are uncertain and should be individualized, but benefit has been associated with an average reduction of ≈10/5 mm Hg, and normal BP levels have been defined as &lt;120/80 mm Hg by </a:t>
            </a:r>
            <a:r>
              <a:rPr lang="en-US" dirty="0" smtClean="0"/>
              <a:t>JNC-7.</a:t>
            </a:r>
            <a:endParaRPr lang="en-US" dirty="0"/>
          </a:p>
          <a:p>
            <a:r>
              <a:rPr lang="en-US" dirty="0" smtClean="0"/>
              <a:t>Lifestyle </a:t>
            </a:r>
            <a:r>
              <a:rPr lang="en-US" dirty="0"/>
              <a:t>modifications </a:t>
            </a:r>
            <a:r>
              <a:rPr lang="en-US" dirty="0" smtClean="0"/>
              <a:t>should </a:t>
            </a:r>
            <a:r>
              <a:rPr lang="en-US" dirty="0"/>
              <a:t>be included as part of a comprehensive antihypertensive </a:t>
            </a:r>
            <a:r>
              <a:rPr lang="en-US" dirty="0" smtClean="0"/>
              <a:t>therapy. </a:t>
            </a:r>
          </a:p>
          <a:p>
            <a:r>
              <a:rPr lang="en-US" dirty="0" smtClean="0"/>
              <a:t>The </a:t>
            </a:r>
            <a:r>
              <a:rPr lang="en-US" dirty="0"/>
              <a:t>optimal drug regimen remains uncertain; however, the available data support the use of diuretics and the combination of diuretics and an </a:t>
            </a:r>
            <a:r>
              <a:rPr lang="en-US" dirty="0" smtClean="0"/>
              <a:t>ACEI. </a:t>
            </a:r>
            <a:r>
              <a:rPr lang="en-US" dirty="0"/>
              <a:t>The choice of specific drugs and targets should be individualized on the basis of reviewed data and consideration of specific patient </a:t>
            </a:r>
            <a:r>
              <a:rPr lang="en-US" dirty="0" smtClean="0"/>
              <a:t>characteristics</a:t>
            </a:r>
          </a:p>
        </p:txBody>
      </p:sp>
    </p:spTree>
    <p:extLst>
      <p:ext uri="{BB962C8B-B14F-4D97-AF65-F5344CB8AC3E}">
        <p14:creationId xmlns:p14="http://schemas.microsoft.com/office/powerpoint/2010/main" val="102352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solidFill>
                  <a:srgbClr val="C00000"/>
                </a:solidFill>
              </a:rPr>
              <a:t>Secondary Prevention </a:t>
            </a:r>
            <a:r>
              <a:rPr lang="en-US" dirty="0"/>
              <a:t>of Stroke/TIA</a:t>
            </a:r>
            <a:br>
              <a:rPr lang="en-US" dirty="0"/>
            </a:br>
            <a:r>
              <a:rPr lang="en-US" dirty="0"/>
              <a:t>AHA guidelines:</a:t>
            </a:r>
            <a:r>
              <a:rPr lang="en-US" b="1" dirty="0"/>
              <a:t> </a:t>
            </a:r>
            <a:r>
              <a:rPr lang="en-US" b="1" dirty="0" smtClean="0">
                <a:solidFill>
                  <a:schemeClr val="accent4">
                    <a:lumMod val="50000"/>
                  </a:schemeClr>
                </a:solidFill>
              </a:rPr>
              <a:t>Diabetes</a:t>
            </a:r>
            <a:endParaRPr lang="th-TH" dirty="0">
              <a:solidFill>
                <a:schemeClr val="accent4">
                  <a:lumMod val="50000"/>
                </a:schemeClr>
              </a:solidFill>
            </a:endParaRPr>
          </a:p>
        </p:txBody>
      </p:sp>
      <p:sp>
        <p:nvSpPr>
          <p:cNvPr id="3" name="ตัวแทนเนื้อหา 2"/>
          <p:cNvSpPr>
            <a:spLocks noGrp="1"/>
          </p:cNvSpPr>
          <p:nvPr>
            <p:ph idx="1"/>
          </p:nvPr>
        </p:nvSpPr>
        <p:spPr>
          <a:xfrm>
            <a:off x="457200" y="1855365"/>
            <a:ext cx="8229600" cy="4525963"/>
          </a:xfrm>
        </p:spPr>
        <p:txBody>
          <a:bodyPr>
            <a:normAutofit fontScale="77500" lnSpcReduction="20000"/>
          </a:bodyPr>
          <a:lstStyle/>
          <a:p>
            <a:r>
              <a:rPr lang="en-US" dirty="0" smtClean="0"/>
              <a:t>Diabetes </a:t>
            </a:r>
            <a:r>
              <a:rPr lang="en-US" dirty="0"/>
              <a:t>is a clear risk factor for </a:t>
            </a:r>
            <a:r>
              <a:rPr lang="en-US" dirty="0" smtClean="0"/>
              <a:t>stroke and data </a:t>
            </a:r>
            <a:r>
              <a:rPr lang="en-US" dirty="0"/>
              <a:t>supporting diabetes as a risk factor for recurrent </a:t>
            </a:r>
            <a:r>
              <a:rPr lang="en-US" dirty="0" smtClean="0"/>
              <a:t>stroke</a:t>
            </a:r>
          </a:p>
          <a:p>
            <a:r>
              <a:rPr lang="en-US" i="1" dirty="0"/>
              <a:t>Recommendations</a:t>
            </a:r>
            <a:endParaRPr lang="en-US" dirty="0"/>
          </a:p>
          <a:p>
            <a:r>
              <a:rPr lang="en-US" dirty="0"/>
              <a:t>More rigorous control of BP and lipids should be considered in patients with diabetes. ACEIs and ARBs are more effective in reducing the progression of renal disease and are recommended as first-choice medications for patients with DM.</a:t>
            </a:r>
          </a:p>
          <a:p>
            <a:r>
              <a:rPr lang="en-US" dirty="0"/>
              <a:t>Glucose control is recommended to near-</a:t>
            </a:r>
            <a:r>
              <a:rPr lang="en-US" dirty="0" err="1"/>
              <a:t>normoglycemic</a:t>
            </a:r>
            <a:r>
              <a:rPr lang="en-US" dirty="0"/>
              <a:t> levels among diabetics with ischemic stroke or TIA to reduce microvascular complications and possibly macrovascular complications. </a:t>
            </a:r>
            <a:r>
              <a:rPr lang="en-US" dirty="0">
                <a:solidFill>
                  <a:srgbClr val="FF0000"/>
                </a:solidFill>
              </a:rPr>
              <a:t>The goal for hemoglobin A</a:t>
            </a:r>
            <a:r>
              <a:rPr lang="en-US" baseline="-25000" dirty="0">
                <a:solidFill>
                  <a:srgbClr val="FF0000"/>
                </a:solidFill>
              </a:rPr>
              <a:t>1c</a:t>
            </a:r>
            <a:r>
              <a:rPr lang="en-US" dirty="0">
                <a:solidFill>
                  <a:srgbClr val="FF0000"/>
                </a:solidFill>
              </a:rPr>
              <a:t> should be ≤7</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1136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solidFill>
                  <a:srgbClr val="C00000"/>
                </a:solidFill>
              </a:rPr>
              <a:t>Secondary Prevention </a:t>
            </a:r>
            <a:r>
              <a:rPr lang="en-US" dirty="0"/>
              <a:t>of Stroke/TIA</a:t>
            </a:r>
            <a:br>
              <a:rPr lang="en-US" dirty="0"/>
            </a:br>
            <a:r>
              <a:rPr lang="en-US" dirty="0"/>
              <a:t>AHA guidelines:</a:t>
            </a:r>
            <a:r>
              <a:rPr lang="en-US" b="1" dirty="0"/>
              <a:t> </a:t>
            </a:r>
            <a:r>
              <a:rPr lang="en-US" b="1" dirty="0" smtClean="0">
                <a:solidFill>
                  <a:srgbClr val="7030A0"/>
                </a:solidFill>
              </a:rPr>
              <a:t>Lipids</a:t>
            </a:r>
            <a:endParaRPr lang="th-TH" dirty="0">
              <a:solidFill>
                <a:srgbClr val="7030A0"/>
              </a:solidFill>
            </a:endParaRPr>
          </a:p>
        </p:txBody>
      </p:sp>
      <p:sp>
        <p:nvSpPr>
          <p:cNvPr id="3" name="ตัวแทนเนื้อหา 2"/>
          <p:cNvSpPr>
            <a:spLocks noGrp="1"/>
          </p:cNvSpPr>
          <p:nvPr>
            <p:ph idx="1"/>
          </p:nvPr>
        </p:nvSpPr>
        <p:spPr/>
        <p:txBody>
          <a:bodyPr>
            <a:normAutofit fontScale="55000" lnSpcReduction="20000"/>
          </a:bodyPr>
          <a:lstStyle/>
          <a:p>
            <a:r>
              <a:rPr lang="en-US" dirty="0" smtClean="0"/>
              <a:t>Hypercholesterolemia </a:t>
            </a:r>
            <a:r>
              <a:rPr lang="en-US" dirty="0"/>
              <a:t>and hyperlipidemia are not as well established as risk factors for first or recurrent stroke in contrast to what is seen in cardiac </a:t>
            </a:r>
            <a:r>
              <a:rPr lang="en-US" dirty="0" smtClean="0"/>
              <a:t>disease.</a:t>
            </a:r>
          </a:p>
          <a:p>
            <a:endParaRPr lang="en-US" dirty="0" smtClean="0"/>
          </a:p>
          <a:p>
            <a:r>
              <a:rPr lang="en-US" dirty="0" smtClean="0"/>
              <a:t>National </a:t>
            </a:r>
            <a:r>
              <a:rPr lang="en-US" dirty="0"/>
              <a:t>Cholesterol Education Program (NCEP) </a:t>
            </a:r>
            <a:r>
              <a:rPr lang="en-US" dirty="0" smtClean="0"/>
              <a:t>(</a:t>
            </a:r>
            <a:r>
              <a:rPr lang="en-US" dirty="0"/>
              <a:t>Adult Treatment Panel </a:t>
            </a:r>
            <a:r>
              <a:rPr lang="en-US" dirty="0" smtClean="0"/>
              <a:t>III) is </a:t>
            </a:r>
            <a:r>
              <a:rPr lang="en-US" dirty="0"/>
              <a:t>the most comprehensive guide for management of lipids in persons at risk for or who have cerebrovascular disease. </a:t>
            </a:r>
            <a:endParaRPr lang="en-US" dirty="0" smtClean="0"/>
          </a:p>
          <a:p>
            <a:r>
              <a:rPr lang="en-US" dirty="0" smtClean="0"/>
              <a:t>NCEP </a:t>
            </a:r>
            <a:r>
              <a:rPr lang="en-US" dirty="0"/>
              <a:t>emphasizes </a:t>
            </a:r>
            <a:r>
              <a:rPr lang="en-US" dirty="0" smtClean="0"/>
              <a:t>2 </a:t>
            </a:r>
            <a:r>
              <a:rPr lang="en-US" dirty="0"/>
              <a:t>major modalities for LDL-C lowering: </a:t>
            </a:r>
            <a:r>
              <a:rPr lang="en-US" dirty="0" smtClean="0"/>
              <a:t>lifestyle </a:t>
            </a:r>
            <a:r>
              <a:rPr lang="en-US" dirty="0"/>
              <a:t>change and </a:t>
            </a:r>
            <a:r>
              <a:rPr lang="en-US" dirty="0" smtClean="0"/>
              <a:t>medications. </a:t>
            </a:r>
          </a:p>
          <a:p>
            <a:r>
              <a:rPr lang="en-US" dirty="0" smtClean="0"/>
              <a:t>LDL-C </a:t>
            </a:r>
            <a:r>
              <a:rPr lang="en-US" dirty="0"/>
              <a:t>goals and </a:t>
            </a:r>
            <a:r>
              <a:rPr lang="en-US" dirty="0" err="1"/>
              <a:t>cutpoints</a:t>
            </a:r>
            <a:r>
              <a:rPr lang="en-US" dirty="0"/>
              <a:t> for initiation of therapeutic lifestyle change and drug therapy are based on 3 categories of risk</a:t>
            </a:r>
            <a:r>
              <a:rPr lang="en-US" dirty="0" smtClean="0"/>
              <a:t>:</a:t>
            </a:r>
          </a:p>
          <a:p>
            <a:pPr lvl="1"/>
            <a:r>
              <a:rPr lang="en-US" dirty="0" smtClean="0"/>
              <a:t>When </a:t>
            </a:r>
            <a:r>
              <a:rPr lang="en-US" dirty="0"/>
              <a:t>there is a history of CHD and CHD risk equivalents, the target LDL-C goal is &lt;100 </a:t>
            </a:r>
            <a:r>
              <a:rPr lang="en-US" dirty="0" smtClean="0"/>
              <a:t>mg/</a:t>
            </a:r>
            <a:r>
              <a:rPr lang="en-US" dirty="0" err="1" smtClean="0"/>
              <a:t>dL</a:t>
            </a:r>
            <a:r>
              <a:rPr lang="en-US" dirty="0" smtClean="0"/>
              <a:t>.</a:t>
            </a:r>
            <a:r>
              <a:rPr lang="en-US" dirty="0"/>
              <a:t> </a:t>
            </a:r>
            <a:endParaRPr lang="en-US" dirty="0" smtClean="0"/>
          </a:p>
          <a:p>
            <a:pPr lvl="1"/>
            <a:r>
              <a:rPr lang="en-US" dirty="0" smtClean="0"/>
              <a:t>an </a:t>
            </a:r>
            <a:r>
              <a:rPr lang="en-US" dirty="0"/>
              <a:t>addendum to the ATP III algorithm </a:t>
            </a:r>
            <a:r>
              <a:rPr lang="en-US" dirty="0" smtClean="0"/>
              <a:t>.</a:t>
            </a:r>
          </a:p>
          <a:p>
            <a:pPr lvl="2"/>
            <a:r>
              <a:rPr lang="en-US" dirty="0" smtClean="0"/>
              <a:t>in </a:t>
            </a:r>
            <a:r>
              <a:rPr lang="en-US" dirty="0"/>
              <a:t>very-high-risk persons </a:t>
            </a:r>
            <a:r>
              <a:rPr lang="en-US" dirty="0" smtClean="0"/>
              <a:t>; aim </a:t>
            </a:r>
            <a:r>
              <a:rPr lang="en-US" dirty="0"/>
              <a:t>for an LDL-C of &lt;70 </a:t>
            </a:r>
            <a:r>
              <a:rPr lang="en-US" dirty="0" smtClean="0"/>
              <a:t>mg/</a:t>
            </a:r>
            <a:r>
              <a:rPr lang="en-US" dirty="0" err="1" smtClean="0"/>
              <a:t>dL</a:t>
            </a:r>
            <a:r>
              <a:rPr lang="en-US" dirty="0" smtClean="0"/>
              <a:t>.</a:t>
            </a:r>
          </a:p>
          <a:p>
            <a:pPr lvl="2"/>
            <a:r>
              <a:rPr lang="en-US" dirty="0" smtClean="0"/>
              <a:t>Very-high-risk </a:t>
            </a:r>
            <a:r>
              <a:rPr lang="en-US" dirty="0"/>
              <a:t>patients are those who have established cardiovascular disease plus </a:t>
            </a:r>
            <a:endParaRPr lang="en-US" dirty="0" smtClean="0"/>
          </a:p>
          <a:p>
            <a:pPr lvl="3"/>
            <a:r>
              <a:rPr lang="en-US" dirty="0" smtClean="0"/>
              <a:t>(</a:t>
            </a:r>
            <a:r>
              <a:rPr lang="en-US" dirty="0"/>
              <a:t>1) multiple major risk factors (especially diabetes), </a:t>
            </a:r>
            <a:endParaRPr lang="en-US" dirty="0" smtClean="0"/>
          </a:p>
          <a:p>
            <a:pPr lvl="3"/>
            <a:r>
              <a:rPr lang="en-US" dirty="0" smtClean="0"/>
              <a:t>(</a:t>
            </a:r>
            <a:r>
              <a:rPr lang="en-US" dirty="0"/>
              <a:t>2) severe and poorly controlled risk factors (especially continued cigarette smoking), </a:t>
            </a:r>
            <a:endParaRPr lang="en-US" dirty="0" smtClean="0"/>
          </a:p>
          <a:p>
            <a:pPr lvl="3"/>
            <a:r>
              <a:rPr lang="en-US" dirty="0" smtClean="0"/>
              <a:t>(</a:t>
            </a:r>
            <a:r>
              <a:rPr lang="en-US" dirty="0"/>
              <a:t>3) multiple risk factors of the metabolic syndrome (especially high triglycerides ≥200 mg/</a:t>
            </a:r>
            <a:r>
              <a:rPr lang="en-US" dirty="0" err="1"/>
              <a:t>dL</a:t>
            </a:r>
            <a:r>
              <a:rPr lang="en-US" dirty="0"/>
              <a:t> with low HDL cholesterol [&lt;40 mg/</a:t>
            </a:r>
            <a:r>
              <a:rPr lang="en-US" dirty="0" err="1"/>
              <a:t>dL</a:t>
            </a:r>
            <a:r>
              <a:rPr lang="en-US" dirty="0"/>
              <a:t>]), </a:t>
            </a:r>
            <a:endParaRPr lang="en-US" dirty="0" smtClean="0"/>
          </a:p>
          <a:p>
            <a:pPr lvl="3"/>
            <a:r>
              <a:rPr lang="en-US" dirty="0" smtClean="0"/>
              <a:t>(</a:t>
            </a:r>
            <a:r>
              <a:rPr lang="en-US" dirty="0"/>
              <a:t>4) patients with acute coronary </a:t>
            </a:r>
            <a:r>
              <a:rPr lang="en-US" dirty="0" smtClean="0"/>
              <a:t>syndromes</a:t>
            </a:r>
            <a:endParaRPr lang="en-US" dirty="0"/>
          </a:p>
        </p:txBody>
      </p:sp>
    </p:spTree>
    <p:extLst>
      <p:ext uri="{BB962C8B-B14F-4D97-AF65-F5344CB8AC3E}">
        <p14:creationId xmlns:p14="http://schemas.microsoft.com/office/powerpoint/2010/main" val="3867244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solidFill>
                  <a:srgbClr val="C00000"/>
                </a:solidFill>
              </a:rPr>
              <a:t>Secondary Prevention </a:t>
            </a:r>
            <a:r>
              <a:rPr lang="en-US" dirty="0"/>
              <a:t>of </a:t>
            </a:r>
            <a:r>
              <a:rPr lang="en-US" dirty="0" smtClean="0"/>
              <a:t>Stroke/TIA</a:t>
            </a:r>
            <a:endParaRPr lang="th-TH" dirty="0"/>
          </a:p>
        </p:txBody>
      </p:sp>
      <p:sp>
        <p:nvSpPr>
          <p:cNvPr id="3" name="ตัวแทนเนื้อหา 2"/>
          <p:cNvSpPr>
            <a:spLocks noGrp="1"/>
          </p:cNvSpPr>
          <p:nvPr>
            <p:ph idx="1"/>
          </p:nvPr>
        </p:nvSpPr>
        <p:spPr/>
        <p:txBody>
          <a:bodyPr>
            <a:normAutofit fontScale="85000" lnSpcReduction="20000"/>
          </a:bodyPr>
          <a:lstStyle/>
          <a:p>
            <a:r>
              <a:rPr lang="en-US" dirty="0" smtClean="0"/>
              <a:t>Secondary </a:t>
            </a:r>
            <a:r>
              <a:rPr lang="en-US" dirty="0"/>
              <a:t>prevention can be summarized by the mnemonic A, B, C, D, E, as follows:</a:t>
            </a:r>
          </a:p>
          <a:p>
            <a:pPr lvl="1"/>
            <a:r>
              <a:rPr lang="en-US" dirty="0"/>
              <a:t>A - </a:t>
            </a:r>
            <a:r>
              <a:rPr lang="en-US" dirty="0" err="1"/>
              <a:t>Antiaggregants</a:t>
            </a:r>
            <a:r>
              <a:rPr lang="en-US" dirty="0"/>
              <a:t> (aspirin, </a:t>
            </a:r>
            <a:r>
              <a:rPr lang="en-US" dirty="0" err="1"/>
              <a:t>clopidogrel</a:t>
            </a:r>
            <a:r>
              <a:rPr lang="en-US" dirty="0"/>
              <a:t>, extended-release dipyridamole, </a:t>
            </a:r>
            <a:r>
              <a:rPr lang="en-US" dirty="0" err="1"/>
              <a:t>ticlopidine</a:t>
            </a:r>
            <a:r>
              <a:rPr lang="en-US" dirty="0"/>
              <a:t>) and anticoagulants (</a:t>
            </a:r>
            <a:r>
              <a:rPr lang="en-US" dirty="0" err="1"/>
              <a:t>apixaban</a:t>
            </a:r>
            <a:r>
              <a:rPr lang="en-US" dirty="0"/>
              <a:t>, dabigatran, </a:t>
            </a:r>
            <a:r>
              <a:rPr lang="en-US" dirty="0" err="1"/>
              <a:t>edoxaban</a:t>
            </a:r>
            <a:r>
              <a:rPr lang="en-US" dirty="0"/>
              <a:t>, rivaroxaban, warfarin)</a:t>
            </a:r>
          </a:p>
          <a:p>
            <a:pPr lvl="1"/>
            <a:r>
              <a:rPr lang="en-US" dirty="0"/>
              <a:t>B - Blood pressure–lowering medications</a:t>
            </a:r>
          </a:p>
          <a:p>
            <a:pPr lvl="1"/>
            <a:r>
              <a:rPr lang="en-US" dirty="0"/>
              <a:t>C - Cessation of cigarette smoking, cholesterol-lowering medications, carotid revascularization</a:t>
            </a:r>
          </a:p>
          <a:p>
            <a:pPr lvl="1"/>
            <a:r>
              <a:rPr lang="en-US" dirty="0"/>
              <a:t>D - Diet</a:t>
            </a:r>
          </a:p>
          <a:p>
            <a:pPr lvl="1"/>
            <a:r>
              <a:rPr lang="en-US" dirty="0"/>
              <a:t>E – Exercise</a:t>
            </a:r>
          </a:p>
          <a:p>
            <a:pPr lvl="1"/>
            <a:r>
              <a:rPr lang="en-US" dirty="0"/>
              <a:t>Smoking cessation, blood pressure control, diabetes control, a low-fat </a:t>
            </a:r>
            <a:r>
              <a:rPr lang="en-US" dirty="0" smtClean="0"/>
              <a:t>diet, </a:t>
            </a:r>
            <a:r>
              <a:rPr lang="en-US" dirty="0"/>
              <a:t>weight loss, and regular exercise should be encouraged.</a:t>
            </a:r>
          </a:p>
          <a:p>
            <a:endParaRPr lang="th-TH" dirty="0"/>
          </a:p>
        </p:txBody>
      </p:sp>
    </p:spTree>
    <p:extLst>
      <p:ext uri="{BB962C8B-B14F-4D97-AF65-F5344CB8AC3E}">
        <p14:creationId xmlns:p14="http://schemas.microsoft.com/office/powerpoint/2010/main" val="3191845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a:solidFill>
                  <a:srgbClr val="C00000"/>
                </a:solidFill>
              </a:rPr>
              <a:t>Secondary Prevention </a:t>
            </a:r>
            <a:r>
              <a:rPr lang="en-US" dirty="0"/>
              <a:t>of </a:t>
            </a:r>
            <a:r>
              <a:rPr lang="en-US" dirty="0" smtClean="0"/>
              <a:t>Stroke</a:t>
            </a:r>
            <a:r>
              <a:rPr lang="th-TH" dirty="0" smtClean="0"/>
              <a:t/>
            </a:r>
            <a:br>
              <a:rPr lang="th-TH" dirty="0" smtClean="0"/>
            </a:br>
            <a:r>
              <a:rPr lang="en-US" dirty="0" smtClean="0"/>
              <a:t>Another modifiable factor</a:t>
            </a:r>
            <a:endParaRPr lang="th-TH" dirty="0"/>
          </a:p>
        </p:txBody>
      </p:sp>
      <p:sp>
        <p:nvSpPr>
          <p:cNvPr id="3" name="ตัวแทนเนื้อหา 2"/>
          <p:cNvSpPr>
            <a:spLocks noGrp="1"/>
          </p:cNvSpPr>
          <p:nvPr>
            <p:ph idx="1"/>
          </p:nvPr>
        </p:nvSpPr>
        <p:spPr/>
        <p:txBody>
          <a:bodyPr>
            <a:normAutofit/>
          </a:bodyPr>
          <a:lstStyle/>
          <a:p>
            <a:r>
              <a:rPr lang="en-US" dirty="0" smtClean="0"/>
              <a:t>Transient </a:t>
            </a:r>
            <a:r>
              <a:rPr lang="en-US" dirty="0"/>
              <a:t>ischemic attacks (</a:t>
            </a:r>
            <a:r>
              <a:rPr lang="en-US" dirty="0" smtClean="0"/>
              <a:t>TIAs). </a:t>
            </a:r>
          </a:p>
          <a:p>
            <a:pPr lvl="1"/>
            <a:r>
              <a:rPr lang="en-US" dirty="0" smtClean="0"/>
              <a:t>Recognizing </a:t>
            </a:r>
            <a:r>
              <a:rPr lang="en-US" dirty="0"/>
              <a:t>and treating TIAs can reduce the risk of a major stroke. </a:t>
            </a:r>
            <a:endParaRPr lang="en-US" dirty="0" smtClean="0"/>
          </a:p>
          <a:p>
            <a:pPr lvl="1"/>
            <a:r>
              <a:rPr lang="en-US" dirty="0"/>
              <a:t>"warning strokes" that produce stroke-like symptoms but no lasting damage.</a:t>
            </a:r>
          </a:p>
          <a:p>
            <a:pPr lvl="1"/>
            <a:r>
              <a:rPr lang="en-US" dirty="0"/>
              <a:t>Strong predictors of stroke (10 times more likely).</a:t>
            </a:r>
          </a:p>
          <a:p>
            <a:pPr lvl="1"/>
            <a:r>
              <a:rPr lang="en-US" dirty="0"/>
              <a:t>TIA should be considered a medical emergency. </a:t>
            </a:r>
            <a:endParaRPr lang="th-TH" dirty="0"/>
          </a:p>
          <a:p>
            <a:endParaRPr lang="th-TH" dirty="0"/>
          </a:p>
        </p:txBody>
      </p:sp>
    </p:spTree>
    <p:extLst>
      <p:ext uri="{BB962C8B-B14F-4D97-AF65-F5344CB8AC3E}">
        <p14:creationId xmlns:p14="http://schemas.microsoft.com/office/powerpoint/2010/main" val="1775962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What is stroke?</a:t>
            </a:r>
            <a:endParaRPr lang="th-TH" dirty="0"/>
          </a:p>
        </p:txBody>
      </p:sp>
      <p:sp>
        <p:nvSpPr>
          <p:cNvPr id="3" name="ตัวแทนเนื้อหา 2"/>
          <p:cNvSpPr>
            <a:spLocks noGrp="1"/>
          </p:cNvSpPr>
          <p:nvPr>
            <p:ph idx="1"/>
          </p:nvPr>
        </p:nvSpPr>
        <p:spPr>
          <a:xfrm>
            <a:off x="395536" y="1600200"/>
            <a:ext cx="8352928" cy="4525963"/>
          </a:xfrm>
        </p:spPr>
        <p:txBody>
          <a:bodyPr>
            <a:normAutofit fontScale="92500" lnSpcReduction="20000"/>
          </a:bodyPr>
          <a:lstStyle/>
          <a:p>
            <a:r>
              <a:rPr lang="th-TH" dirty="0" smtClean="0"/>
              <a:t>คำจำกัดความของโรคหลอดเลือดสมองโดยองค์การอนามัยโลก</a:t>
            </a:r>
            <a:r>
              <a:rPr lang="en-US" dirty="0" smtClean="0"/>
              <a:t>:</a:t>
            </a:r>
          </a:p>
          <a:p>
            <a:pPr lvl="1"/>
            <a:r>
              <a:rPr lang="en-US" dirty="0" smtClean="0"/>
              <a:t>“rapidly developed clinical signs of focal (global) disturbance of cerebral function lasting more than 24 hours or leading to death, with no apparent cause other than a vascular origin.”</a:t>
            </a:r>
          </a:p>
          <a:p>
            <a:endParaRPr lang="en-US" dirty="0" smtClean="0"/>
          </a:p>
          <a:p>
            <a:r>
              <a:rPr lang="th-TH" dirty="0" smtClean="0"/>
              <a:t>ความผิดปกติของการทำงานของสมอง จากหลอดเลือด แตก ตีบ อุดตัน</a:t>
            </a:r>
          </a:p>
          <a:p>
            <a:endParaRPr lang="th-TH" dirty="0"/>
          </a:p>
          <a:p>
            <a:r>
              <a:rPr lang="th-TH" dirty="0" smtClean="0"/>
              <a:t>จากการศึกษาพบว่า ถ้าผู้ป่วยมีอาการ “ </a:t>
            </a:r>
            <a:r>
              <a:rPr lang="en-US" dirty="0" smtClean="0"/>
              <a:t>Sudden onset of persistent focal neurological deficit and no history of head trauma ”</a:t>
            </a:r>
            <a:r>
              <a:rPr lang="th-TH" dirty="0" smtClean="0"/>
              <a:t>จะมี </a:t>
            </a:r>
            <a:r>
              <a:rPr lang="en-US" dirty="0" smtClean="0"/>
              <a:t>probability of stroke 80%</a:t>
            </a:r>
          </a:p>
          <a:p>
            <a:endParaRPr lang="th-TH" dirty="0"/>
          </a:p>
        </p:txBody>
      </p:sp>
    </p:spTree>
    <p:extLst>
      <p:ext uri="{BB962C8B-B14F-4D97-AF65-F5344CB8AC3E}">
        <p14:creationId xmlns:p14="http://schemas.microsoft.com/office/powerpoint/2010/main" val="42344720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fontScale="90000"/>
          </a:bodyPr>
          <a:lstStyle/>
          <a:p>
            <a:r>
              <a:rPr lang="en-US" dirty="0" smtClean="0"/>
              <a:t>Stroke </a:t>
            </a:r>
            <a:r>
              <a:rPr lang="en-US" dirty="0" err="1" smtClean="0"/>
              <a:t>awereness</a:t>
            </a:r>
            <a:r>
              <a:rPr lang="en-US" dirty="0" smtClean="0"/>
              <a:t> : Why it’s important</a:t>
            </a:r>
            <a:endParaRPr lang="th-TH" dirty="0"/>
          </a:p>
        </p:txBody>
      </p:sp>
      <p:sp>
        <p:nvSpPr>
          <p:cNvPr id="3" name="ตัวแทนเนื้อหา 2"/>
          <p:cNvSpPr>
            <a:spLocks noGrp="1"/>
          </p:cNvSpPr>
          <p:nvPr>
            <p:ph sz="half" idx="1"/>
          </p:nvPr>
        </p:nvSpPr>
        <p:spPr>
          <a:xfrm>
            <a:off x="457200" y="1600201"/>
            <a:ext cx="5050904" cy="2692896"/>
          </a:xfrm>
        </p:spPr>
        <p:txBody>
          <a:bodyPr>
            <a:normAutofit fontScale="77500" lnSpcReduction="20000"/>
          </a:bodyPr>
          <a:lstStyle/>
          <a:p>
            <a:pPr fontAlgn="base"/>
            <a:r>
              <a:rPr lang="en-US" dirty="0" smtClean="0"/>
              <a:t>1/3 of people </a:t>
            </a:r>
            <a:r>
              <a:rPr lang="en-US" dirty="0"/>
              <a:t>do not know the warning signs of a </a:t>
            </a:r>
            <a:r>
              <a:rPr lang="en-US" dirty="0" smtClean="0"/>
              <a:t>stroke *. </a:t>
            </a:r>
          </a:p>
          <a:p>
            <a:pPr fontAlgn="base"/>
            <a:r>
              <a:rPr lang="en-US" dirty="0" smtClean="0"/>
              <a:t>Stroke </a:t>
            </a:r>
            <a:r>
              <a:rPr lang="en-US" dirty="0"/>
              <a:t>is the </a:t>
            </a:r>
            <a:r>
              <a:rPr lang="en-US" dirty="0" smtClean="0"/>
              <a:t>third leading </a:t>
            </a:r>
            <a:r>
              <a:rPr lang="en-US" dirty="0"/>
              <a:t>cause of </a:t>
            </a:r>
            <a:r>
              <a:rPr lang="en-US" dirty="0" smtClean="0"/>
              <a:t>death (20.6 in 100000 in 2010)  </a:t>
            </a:r>
            <a:r>
              <a:rPr lang="en-US" dirty="0"/>
              <a:t>and the most common cause of long-term </a:t>
            </a:r>
            <a:r>
              <a:rPr lang="en-US" dirty="0" smtClean="0"/>
              <a:t>disability in Thailand. </a:t>
            </a:r>
          </a:p>
          <a:p>
            <a:pPr fontAlgn="base"/>
            <a:r>
              <a:rPr lang="th-TH" dirty="0" smtClean="0"/>
              <a:t>เป็น</a:t>
            </a:r>
            <a:r>
              <a:rPr lang="th-TH" dirty="0"/>
              <a:t>สาเหตุของการสูญเสียปีสุขภาวะ (</a:t>
            </a:r>
            <a:r>
              <a:rPr lang="en-US" dirty="0"/>
              <a:t>Disability Adjusted Life Year) </a:t>
            </a:r>
            <a:r>
              <a:rPr lang="th-TH" dirty="0"/>
              <a:t>ที่สำคัญอันดับที่ 2 ทั้งในชายและ</a:t>
            </a:r>
            <a:r>
              <a:rPr lang="th-TH" dirty="0" smtClean="0"/>
              <a:t>หญิง</a:t>
            </a:r>
          </a:p>
          <a:p>
            <a:pPr fontAlgn="base"/>
            <a:endParaRPr lang="en-US" dirty="0" smtClean="0"/>
          </a:p>
          <a:p>
            <a:pPr fontAlgn="base"/>
            <a:endParaRPr lang="en-US" i="1" dirty="0"/>
          </a:p>
          <a:p>
            <a:pPr fontAlgn="base"/>
            <a:endParaRPr lang="en-US" i="1" dirty="0" smtClean="0"/>
          </a:p>
          <a:p>
            <a:pPr fontAlgn="base"/>
            <a:endParaRPr lang="en-US" i="1" dirty="0"/>
          </a:p>
          <a:p>
            <a:endParaRPr lang="th-TH" dirty="0"/>
          </a:p>
        </p:txBody>
      </p:sp>
      <p:pic>
        <p:nvPicPr>
          <p:cNvPr id="5" name="Picture 2" descr="SPOTASTROK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64937" y="2481950"/>
            <a:ext cx="3155535" cy="16631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6207695"/>
            <a:ext cx="8424936" cy="461665"/>
          </a:xfrm>
          <a:prstGeom prst="rect">
            <a:avLst/>
          </a:prstGeom>
          <a:noFill/>
        </p:spPr>
        <p:txBody>
          <a:bodyPr wrap="square" rtlCol="0">
            <a:spAutoFit/>
          </a:bodyPr>
          <a:lstStyle/>
          <a:p>
            <a:pPr fontAlgn="base"/>
            <a:r>
              <a:rPr lang="en-US" sz="1200" i="1" dirty="0" smtClean="0"/>
              <a:t>*American </a:t>
            </a:r>
            <a:r>
              <a:rPr lang="en-US" sz="1200" i="1" dirty="0"/>
              <a:t>Stroke Association, news release October 19th, 2015.   http://www.strokeassociation.org/STROKEORG/General/World-Stroke-Day-2012_UCM_444999_SubHomePage.jsp</a:t>
            </a:r>
            <a:endParaRPr lang="en-US" sz="1200" dirty="0"/>
          </a:p>
        </p:txBody>
      </p:sp>
      <p:sp>
        <p:nvSpPr>
          <p:cNvPr id="6" name="TextBox 5"/>
          <p:cNvSpPr txBox="1"/>
          <p:nvPr/>
        </p:nvSpPr>
        <p:spPr>
          <a:xfrm>
            <a:off x="539552" y="4581128"/>
            <a:ext cx="7776864" cy="1815882"/>
          </a:xfrm>
          <a:prstGeom prst="rect">
            <a:avLst/>
          </a:prstGeom>
          <a:noFill/>
        </p:spPr>
        <p:txBody>
          <a:bodyPr wrap="square" rtlCol="0">
            <a:spAutoFit/>
          </a:bodyPr>
          <a:lstStyle/>
          <a:p>
            <a:r>
              <a:rPr lang="en-US" dirty="0" smtClean="0">
                <a:solidFill>
                  <a:srgbClr val="FF0000"/>
                </a:solidFill>
              </a:rPr>
              <a:t>It requires immediate medical  attention. The sooner a stroke is identified and treated, the better the likelihood of a positive outcome. </a:t>
            </a:r>
            <a:endParaRPr lang="en-US" i="1" dirty="0" smtClean="0">
              <a:solidFill>
                <a:srgbClr val="FF0000"/>
              </a:solidFill>
            </a:endParaRPr>
          </a:p>
          <a:p>
            <a:endParaRPr lang="th-TH" dirty="0"/>
          </a:p>
        </p:txBody>
      </p:sp>
    </p:spTree>
    <p:extLst>
      <p:ext uri="{BB962C8B-B14F-4D97-AF65-F5344CB8AC3E}">
        <p14:creationId xmlns:p14="http://schemas.microsoft.com/office/powerpoint/2010/main" val="849217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9" name="Picture 5" descr="ผลการค้นหารูปภาพสำหรับ healthy di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908720"/>
            <a:ext cx="518457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303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What is stroke?</a:t>
            </a:r>
            <a:endParaRPr lang="th-TH" dirty="0"/>
          </a:p>
        </p:txBody>
      </p:sp>
      <p:sp>
        <p:nvSpPr>
          <p:cNvPr id="3" name="ตัวแทนเนื้อหา 2"/>
          <p:cNvSpPr>
            <a:spLocks noGrp="1"/>
          </p:cNvSpPr>
          <p:nvPr>
            <p:ph idx="1"/>
          </p:nvPr>
        </p:nvSpPr>
        <p:spPr>
          <a:xfrm>
            <a:off x="251520" y="1600200"/>
            <a:ext cx="5184576" cy="4525963"/>
          </a:xfrm>
        </p:spPr>
        <p:txBody>
          <a:bodyPr>
            <a:normAutofit fontScale="92500" lnSpcReduction="10000"/>
          </a:bodyPr>
          <a:lstStyle/>
          <a:p>
            <a:r>
              <a:rPr lang="th-TH" dirty="0" smtClean="0"/>
              <a:t>ประเภทของ  </a:t>
            </a:r>
            <a:r>
              <a:rPr lang="en-US" dirty="0" smtClean="0"/>
              <a:t>Stroke</a:t>
            </a:r>
          </a:p>
          <a:p>
            <a:pPr lvl="1"/>
            <a:r>
              <a:rPr lang="en-US" dirty="0" smtClean="0"/>
              <a:t>Hemorrhagic stroke (15-35%)</a:t>
            </a:r>
          </a:p>
          <a:p>
            <a:pPr lvl="1"/>
            <a:r>
              <a:rPr lang="en-US" dirty="0" smtClean="0"/>
              <a:t>Ischemic stroke (65-85%)</a:t>
            </a:r>
          </a:p>
          <a:p>
            <a:pPr lvl="2"/>
            <a:r>
              <a:rPr lang="en-US" dirty="0" smtClean="0"/>
              <a:t>Embolic</a:t>
            </a:r>
          </a:p>
          <a:p>
            <a:pPr lvl="2"/>
            <a:r>
              <a:rPr lang="en-US" dirty="0" smtClean="0"/>
              <a:t>Thrombosis</a:t>
            </a:r>
          </a:p>
          <a:p>
            <a:endParaRPr lang="en-US" dirty="0" smtClean="0"/>
          </a:p>
          <a:p>
            <a:r>
              <a:rPr lang="th-TH" dirty="0" smtClean="0"/>
              <a:t>เมื่อสงสัยว่าเป็น </a:t>
            </a:r>
            <a:r>
              <a:rPr lang="en-US" dirty="0" smtClean="0"/>
              <a:t>acute stroke </a:t>
            </a:r>
            <a:r>
              <a:rPr lang="th-TH" dirty="0" smtClean="0"/>
              <a:t>ต้องได้รับการตรวจ </a:t>
            </a:r>
            <a:r>
              <a:rPr lang="en-US" dirty="0" smtClean="0"/>
              <a:t>CT brain </a:t>
            </a:r>
            <a:r>
              <a:rPr lang="th-TH" dirty="0" smtClean="0"/>
              <a:t>ทุกรายเพื่อแยกโรคว่าเป็น</a:t>
            </a:r>
            <a:r>
              <a:rPr lang="en-US" dirty="0" smtClean="0"/>
              <a:t>ischemic </a:t>
            </a:r>
            <a:r>
              <a:rPr lang="th-TH" dirty="0" smtClean="0"/>
              <a:t>หรือ </a:t>
            </a:r>
            <a:r>
              <a:rPr lang="en-US" dirty="0" smtClean="0"/>
              <a:t>hemorrhagic stroke</a:t>
            </a:r>
            <a:endParaRPr lang="th-TH" dirty="0" smtClean="0"/>
          </a:p>
        </p:txBody>
      </p:sp>
      <p:pic>
        <p:nvPicPr>
          <p:cNvPr id="1026" name="Picture 2" descr="ผลการค้นหารูปภาพสำหรับ intracerebral hemorrh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6048" y="1340768"/>
            <a:ext cx="3628440" cy="2366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ผลการค้นหารูปภาพสำหรับ intracerebral hemorrh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622" y="3933056"/>
            <a:ext cx="258127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647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What is stroke?</a:t>
            </a:r>
            <a:endParaRPr lang="th-TH" dirty="0"/>
          </a:p>
        </p:txBody>
      </p:sp>
      <p:pic>
        <p:nvPicPr>
          <p:cNvPr id="2050" name="Picture 2" descr="ผลการค้นหารูปภาพสำหรับ what is str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492" y="1772816"/>
            <a:ext cx="6336702"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973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358008"/>
            <a:ext cx="8229600" cy="1143000"/>
          </a:xfrm>
        </p:spPr>
        <p:txBody>
          <a:bodyPr>
            <a:normAutofit/>
          </a:bodyPr>
          <a:lstStyle/>
          <a:p>
            <a:r>
              <a:rPr lang="en-US" dirty="0" smtClean="0"/>
              <a:t>Preventing stroke</a:t>
            </a:r>
            <a:endParaRPr lang="th-TH" dirty="0"/>
          </a:p>
        </p:txBody>
      </p:sp>
    </p:spTree>
    <p:extLst>
      <p:ext uri="{BB962C8B-B14F-4D97-AF65-F5344CB8AC3E}">
        <p14:creationId xmlns:p14="http://schemas.microsoft.com/office/powerpoint/2010/main" val="298090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Preventing stroke</a:t>
            </a:r>
            <a:endParaRPr lang="th-TH" dirty="0"/>
          </a:p>
        </p:txBody>
      </p:sp>
      <p:sp>
        <p:nvSpPr>
          <p:cNvPr id="3" name="ตัวแทนเนื้อหา 2"/>
          <p:cNvSpPr>
            <a:spLocks noGrp="1"/>
          </p:cNvSpPr>
          <p:nvPr>
            <p:ph idx="1"/>
          </p:nvPr>
        </p:nvSpPr>
        <p:spPr/>
        <p:txBody>
          <a:bodyPr/>
          <a:lstStyle/>
          <a:p>
            <a:r>
              <a:rPr lang="en-US" dirty="0" smtClean="0"/>
              <a:t>Primary </a:t>
            </a:r>
            <a:r>
              <a:rPr lang="en-US" dirty="0"/>
              <a:t>stroke prevention </a:t>
            </a:r>
            <a:endParaRPr lang="en-US" dirty="0" smtClean="0"/>
          </a:p>
          <a:p>
            <a:pPr lvl="1"/>
            <a:r>
              <a:rPr lang="en-US" dirty="0" smtClean="0"/>
              <a:t>Preventing stoke in the individuals </a:t>
            </a:r>
            <a:r>
              <a:rPr lang="en-US" dirty="0"/>
              <a:t>with </a:t>
            </a:r>
            <a:r>
              <a:rPr lang="en-US" dirty="0">
                <a:solidFill>
                  <a:srgbClr val="00B0F0"/>
                </a:solidFill>
              </a:rPr>
              <a:t>no</a:t>
            </a:r>
            <a:r>
              <a:rPr lang="en-US" dirty="0"/>
              <a:t> history of stroke. </a:t>
            </a:r>
            <a:endParaRPr lang="en-US" dirty="0" smtClean="0"/>
          </a:p>
          <a:p>
            <a:endParaRPr lang="en-US" dirty="0"/>
          </a:p>
          <a:p>
            <a:r>
              <a:rPr lang="en-US" dirty="0" smtClean="0"/>
              <a:t>Secondary </a:t>
            </a:r>
            <a:r>
              <a:rPr lang="en-US" dirty="0"/>
              <a:t>stroke prevention </a:t>
            </a:r>
            <a:endParaRPr lang="en-US" dirty="0" smtClean="0"/>
          </a:p>
          <a:p>
            <a:pPr lvl="1"/>
            <a:r>
              <a:rPr lang="en-US" dirty="0" smtClean="0"/>
              <a:t>Preventing stoke in the individuals </a:t>
            </a:r>
            <a:r>
              <a:rPr lang="en-US" dirty="0" smtClean="0">
                <a:solidFill>
                  <a:srgbClr val="00B0F0"/>
                </a:solidFill>
              </a:rPr>
              <a:t>who </a:t>
            </a:r>
            <a:r>
              <a:rPr lang="en-US" dirty="0">
                <a:solidFill>
                  <a:srgbClr val="00B0F0"/>
                </a:solidFill>
              </a:rPr>
              <a:t>have already had</a:t>
            </a:r>
            <a:r>
              <a:rPr lang="en-US" dirty="0"/>
              <a:t> a stroke or transient ischemic attack.</a:t>
            </a:r>
          </a:p>
          <a:p>
            <a:endParaRPr lang="th-TH" dirty="0"/>
          </a:p>
        </p:txBody>
      </p:sp>
    </p:spTree>
    <p:extLst>
      <p:ext uri="{BB962C8B-B14F-4D97-AF65-F5344CB8AC3E}">
        <p14:creationId xmlns:p14="http://schemas.microsoft.com/office/powerpoint/2010/main" val="863057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Preventing stroke</a:t>
            </a:r>
            <a:endParaRPr lang="th-TH" dirty="0"/>
          </a:p>
        </p:txBody>
      </p:sp>
      <p:sp>
        <p:nvSpPr>
          <p:cNvPr id="3" name="ตัวแทนเนื้อหา 2"/>
          <p:cNvSpPr>
            <a:spLocks noGrp="1"/>
          </p:cNvSpPr>
          <p:nvPr>
            <p:ph idx="1"/>
          </p:nvPr>
        </p:nvSpPr>
        <p:spPr/>
        <p:txBody>
          <a:bodyPr>
            <a:normAutofit fontScale="92500" lnSpcReduction="20000"/>
          </a:bodyPr>
          <a:lstStyle/>
          <a:p>
            <a:r>
              <a:rPr lang="en-US" dirty="0"/>
              <a:t>Independent stroke predictors </a:t>
            </a:r>
          </a:p>
          <a:p>
            <a:pPr lvl="1"/>
            <a:r>
              <a:rPr lang="en-US" dirty="0"/>
              <a:t>age, </a:t>
            </a:r>
            <a:endParaRPr lang="en-US" dirty="0" smtClean="0"/>
          </a:p>
          <a:p>
            <a:pPr lvl="1"/>
            <a:r>
              <a:rPr lang="en-US" dirty="0" smtClean="0"/>
              <a:t>systolic </a:t>
            </a:r>
            <a:r>
              <a:rPr lang="en-US" dirty="0"/>
              <a:t>blood </a:t>
            </a:r>
            <a:r>
              <a:rPr lang="en-US" dirty="0" smtClean="0"/>
              <a:t>pressure, </a:t>
            </a:r>
            <a:r>
              <a:rPr lang="en-US" dirty="0"/>
              <a:t>hypertension</a:t>
            </a:r>
            <a:r>
              <a:rPr lang="en-US" dirty="0" smtClean="0"/>
              <a:t>,</a:t>
            </a:r>
          </a:p>
          <a:p>
            <a:pPr lvl="1"/>
            <a:r>
              <a:rPr lang="en-US" dirty="0" smtClean="0"/>
              <a:t> diabetes mellitus</a:t>
            </a:r>
            <a:r>
              <a:rPr lang="en-US" dirty="0"/>
              <a:t>, </a:t>
            </a:r>
            <a:endParaRPr lang="en-US" dirty="0" smtClean="0"/>
          </a:p>
          <a:p>
            <a:pPr lvl="1"/>
            <a:r>
              <a:rPr lang="en-US" dirty="0" smtClean="0"/>
              <a:t>current </a:t>
            </a:r>
            <a:r>
              <a:rPr lang="en-US" dirty="0"/>
              <a:t>smoking, </a:t>
            </a:r>
            <a:endParaRPr lang="en-US" dirty="0" smtClean="0"/>
          </a:p>
          <a:p>
            <a:pPr lvl="1"/>
            <a:r>
              <a:rPr lang="en-US" dirty="0" smtClean="0"/>
              <a:t>established </a:t>
            </a:r>
            <a:r>
              <a:rPr lang="en-US" dirty="0"/>
              <a:t>cardiovascular </a:t>
            </a:r>
            <a:r>
              <a:rPr lang="en-US" dirty="0" smtClean="0"/>
              <a:t>disease; </a:t>
            </a:r>
            <a:r>
              <a:rPr lang="en-US" dirty="0"/>
              <a:t>myocardial </a:t>
            </a:r>
            <a:r>
              <a:rPr lang="en-US" dirty="0" smtClean="0"/>
              <a:t>infarction, </a:t>
            </a:r>
            <a:r>
              <a:rPr lang="en-US" dirty="0"/>
              <a:t>angina or coronary insufficiency</a:t>
            </a:r>
            <a:r>
              <a:rPr lang="en-US" dirty="0" smtClean="0"/>
              <a:t>, congestive </a:t>
            </a:r>
            <a:r>
              <a:rPr lang="en-US" dirty="0"/>
              <a:t>heart failure, and intermittent </a:t>
            </a:r>
            <a:r>
              <a:rPr lang="en-US" dirty="0" smtClean="0"/>
              <a:t>claudication,</a:t>
            </a:r>
            <a:endParaRPr lang="en-US" dirty="0"/>
          </a:p>
          <a:p>
            <a:pPr lvl="1"/>
            <a:r>
              <a:rPr lang="en-US" dirty="0"/>
              <a:t>atrial </a:t>
            </a:r>
            <a:r>
              <a:rPr lang="en-US" dirty="0" smtClean="0"/>
              <a:t>fibrillation, </a:t>
            </a:r>
            <a:r>
              <a:rPr lang="en-US" dirty="0"/>
              <a:t>and left ventricular hypertrophy </a:t>
            </a:r>
            <a:r>
              <a:rPr lang="en-US" dirty="0" smtClean="0"/>
              <a:t>on ECG</a:t>
            </a:r>
            <a:r>
              <a:rPr lang="en-US" dirty="0"/>
              <a:t>. </a:t>
            </a:r>
            <a:endParaRPr lang="en-US" dirty="0" smtClean="0"/>
          </a:p>
          <a:p>
            <a:pPr lvl="1"/>
            <a:r>
              <a:rPr lang="en-US" dirty="0" smtClean="0"/>
              <a:t>Carotid intima-media thickness</a:t>
            </a:r>
            <a:endParaRPr lang="en-US" dirty="0"/>
          </a:p>
        </p:txBody>
      </p:sp>
    </p:spTree>
    <p:extLst>
      <p:ext uri="{BB962C8B-B14F-4D97-AF65-F5344CB8AC3E}">
        <p14:creationId xmlns:p14="http://schemas.microsoft.com/office/powerpoint/2010/main" val="392088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en-US" dirty="0" smtClean="0"/>
              <a:t>Preventing stroke</a:t>
            </a:r>
            <a:endParaRPr lang="th-TH" dirty="0"/>
          </a:p>
        </p:txBody>
      </p:sp>
      <p:sp>
        <p:nvSpPr>
          <p:cNvPr id="3" name="ตัวแทนเนื้อหา 2"/>
          <p:cNvSpPr>
            <a:spLocks noGrp="1"/>
          </p:cNvSpPr>
          <p:nvPr>
            <p:ph idx="1"/>
          </p:nvPr>
        </p:nvSpPr>
        <p:spPr/>
        <p:txBody>
          <a:bodyPr>
            <a:normAutofit/>
          </a:bodyPr>
          <a:lstStyle/>
          <a:p>
            <a:r>
              <a:rPr lang="en-US" dirty="0" smtClean="0"/>
              <a:t>Risk factors</a:t>
            </a:r>
          </a:p>
          <a:p>
            <a:pPr lvl="1"/>
            <a:r>
              <a:rPr lang="en-US" dirty="0" smtClean="0"/>
              <a:t>Modifiable</a:t>
            </a:r>
          </a:p>
          <a:p>
            <a:pPr lvl="1"/>
            <a:r>
              <a:rPr lang="en-US" dirty="0" smtClean="0"/>
              <a:t>Non-modifiable</a:t>
            </a:r>
          </a:p>
          <a:p>
            <a:endParaRPr lang="th-TH" dirty="0"/>
          </a:p>
        </p:txBody>
      </p:sp>
    </p:spTree>
    <p:extLst>
      <p:ext uri="{BB962C8B-B14F-4D97-AF65-F5344CB8AC3E}">
        <p14:creationId xmlns:p14="http://schemas.microsoft.com/office/powerpoint/2010/main" val="382126929"/>
      </p:ext>
    </p:extLst>
  </p:cSld>
  <p:clrMapOvr>
    <a:masterClrMapping/>
  </p:clrMapOvr>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TotalTime>
  <Words>1787</Words>
  <Application>Microsoft Office PowerPoint</Application>
  <PresentationFormat>นำเสนอทางหน้าจอ (4:3)</PresentationFormat>
  <Paragraphs>207</Paragraphs>
  <Slides>31</Slides>
  <Notes>0</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31</vt:i4>
      </vt:variant>
    </vt:vector>
  </HeadingPairs>
  <TitlesOfParts>
    <vt:vector size="32" baseType="lpstr">
      <vt:lpstr>ชุดรูปแบบของ Office</vt:lpstr>
      <vt:lpstr>Stroke prevention</vt:lpstr>
      <vt:lpstr>Stroke</vt:lpstr>
      <vt:lpstr>What is stroke?</vt:lpstr>
      <vt:lpstr>What is stroke?</vt:lpstr>
      <vt:lpstr>What is stroke?</vt:lpstr>
      <vt:lpstr>Preventing stroke</vt:lpstr>
      <vt:lpstr>Preventing stroke</vt:lpstr>
      <vt:lpstr>Preventing stroke</vt:lpstr>
      <vt:lpstr>Preventing stroke</vt:lpstr>
      <vt:lpstr>Preventing stroke-- Primary Prevention </vt:lpstr>
      <vt:lpstr>Preventing stroke-- Primary Prevention </vt:lpstr>
      <vt:lpstr>Preventing stroke-- Primary Prevention </vt:lpstr>
      <vt:lpstr>Preventing stroke-- Primary Prevention </vt:lpstr>
      <vt:lpstr>Preventing stroke-- Primary Prevention </vt:lpstr>
      <vt:lpstr>Preventing stroke-- Primary Prevention </vt:lpstr>
      <vt:lpstr>Preventing stroke-- Primary Prevention </vt:lpstr>
      <vt:lpstr>Preventing stroke-- Primary Prevention </vt:lpstr>
      <vt:lpstr>Preventing stroke-- Primary Prevention </vt:lpstr>
      <vt:lpstr>Preventing stroke-- Primary Prevention </vt:lpstr>
      <vt:lpstr>Stroke prevention Non modifiable risks</vt:lpstr>
      <vt:lpstr>Stroke prevention Non modifiable risks</vt:lpstr>
      <vt:lpstr>Stroke attack</vt:lpstr>
      <vt:lpstr>Secondary Prevention of Stroke/TIA</vt:lpstr>
      <vt:lpstr>Secondary Prevention of Stroke/TIA AHA guidelines: Hypertension</vt:lpstr>
      <vt:lpstr>Secondary Prevention of Stroke/TIA AHA guidelines: Hypertension</vt:lpstr>
      <vt:lpstr>Secondary Prevention of Stroke/TIA AHA guidelines: Diabetes</vt:lpstr>
      <vt:lpstr>Secondary Prevention of Stroke/TIA AHA guidelines: Lipids</vt:lpstr>
      <vt:lpstr>Secondary Prevention of Stroke/TIA</vt:lpstr>
      <vt:lpstr>Secondary Prevention of Stroke Another modifiable factor</vt:lpstr>
      <vt:lpstr>Stroke awereness : Why it’s important</vt:lpstr>
      <vt:lpstr>งานนำเสนอ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 prevention</dc:title>
  <dc:creator>itcenter</dc:creator>
  <cp:lastModifiedBy>itcenter</cp:lastModifiedBy>
  <cp:revision>45</cp:revision>
  <dcterms:created xsi:type="dcterms:W3CDTF">2017-03-27T11:14:07Z</dcterms:created>
  <dcterms:modified xsi:type="dcterms:W3CDTF">2017-03-28T03:55:12Z</dcterms:modified>
</cp:coreProperties>
</file>